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623" r:id="rId2"/>
    <p:sldId id="610" r:id="rId3"/>
    <p:sldId id="612" r:id="rId4"/>
    <p:sldId id="613" r:id="rId5"/>
    <p:sldId id="624" r:id="rId6"/>
    <p:sldId id="614" r:id="rId7"/>
    <p:sldId id="625" r:id="rId8"/>
    <p:sldId id="615" r:id="rId9"/>
    <p:sldId id="616" r:id="rId10"/>
    <p:sldId id="617" r:id="rId11"/>
    <p:sldId id="626" r:id="rId12"/>
    <p:sldId id="618" r:id="rId13"/>
    <p:sldId id="619" r:id="rId14"/>
    <p:sldId id="620" r:id="rId15"/>
    <p:sldId id="621" r:id="rId16"/>
    <p:sldId id="622" r:id="rId17"/>
    <p:sldId id="627" r:id="rId18"/>
    <p:sldId id="543" r:id="rId19"/>
  </p:sldIdLst>
  <p:sldSz cx="9144000" cy="6858000" type="screen4x3"/>
  <p:notesSz cx="6797675" cy="9928225"/>
  <p:defaultTextStyle>
    <a:defPPr>
      <a:defRPr lang="hr-HR"/>
    </a:defPPr>
    <a:lvl1pPr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571"/>
    <a:srgbClr val="D20000"/>
    <a:srgbClr val="6699FF"/>
    <a:srgbClr val="3366FF"/>
    <a:srgbClr val="FFFFCC"/>
    <a:srgbClr val="E76719"/>
    <a:srgbClr val="6600CC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1618" autoAdjust="0"/>
    <p:restoredTop sz="94910" autoAdjust="0"/>
  </p:normalViewPr>
  <p:slideViewPr>
    <p:cSldViewPr>
      <p:cViewPr>
        <p:scale>
          <a:sx n="100" d="100"/>
          <a:sy n="100" d="100"/>
        </p:scale>
        <p:origin x="-1146" y="-4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6" d="100"/>
          <a:sy n="46" d="100"/>
        </p:scale>
        <p:origin x="-2242" y="-82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247" cy="496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826" y="1"/>
            <a:ext cx="2946246" cy="496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817"/>
            <a:ext cx="2946247" cy="496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8" rIns="91435" bIns="45718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826" y="9429817"/>
            <a:ext cx="2946246" cy="496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8" rIns="91435" bIns="4571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9EDFD3F-6A54-4B20-8ACE-89043E15610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760256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247" cy="496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26" y="1"/>
            <a:ext cx="2946246" cy="496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288" y="4715707"/>
            <a:ext cx="5439101" cy="4468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noProof="0" smtClean="0"/>
              <a:t>Click to edit Master text styles</a:t>
            </a:r>
          </a:p>
          <a:p>
            <a:pPr lvl="1"/>
            <a:r>
              <a:rPr lang="hr-HR" noProof="0" smtClean="0"/>
              <a:t>Second level</a:t>
            </a:r>
          </a:p>
          <a:p>
            <a:pPr lvl="2"/>
            <a:r>
              <a:rPr lang="hr-HR" noProof="0" smtClean="0"/>
              <a:t>Third level</a:t>
            </a:r>
          </a:p>
          <a:p>
            <a:pPr lvl="3"/>
            <a:r>
              <a:rPr lang="hr-HR" noProof="0" smtClean="0"/>
              <a:t>Fourth level</a:t>
            </a:r>
          </a:p>
          <a:p>
            <a:pPr lvl="4"/>
            <a:r>
              <a:rPr lang="hr-HR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817"/>
            <a:ext cx="2946247" cy="496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8" rIns="91435" bIns="45718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26" y="9429817"/>
            <a:ext cx="2946246" cy="496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8" rIns="91435" bIns="4571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B361A40-F27A-412B-BF03-7298BEA33D2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309149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zervirano mjesto slike slajd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Rezervirano mjesto bilježaka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r-Latn-CS" smtClean="0"/>
          </a:p>
        </p:txBody>
      </p:sp>
      <p:sp>
        <p:nvSpPr>
          <p:cNvPr id="59396" name="Rezervirano mjesto broja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8BCCE9-202D-4AF1-9D99-0944FC70169B}" type="slidenum">
              <a:rPr lang="hr-HR" smtClean="0"/>
              <a:pPr/>
              <a:t>18</a:t>
            </a:fld>
            <a:endParaRPr lang="hr-HR" smtClean="0"/>
          </a:p>
        </p:txBody>
      </p:sp>
    </p:spTree>
    <p:extLst>
      <p:ext uri="{BB962C8B-B14F-4D97-AF65-F5344CB8AC3E}">
        <p14:creationId xmlns:p14="http://schemas.microsoft.com/office/powerpoint/2010/main" val="2116923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mreza"/>
          <p:cNvPicPr>
            <a:picLocks noChangeAspect="1" noChangeArrowheads="1"/>
          </p:cNvPicPr>
          <p:nvPr userDrawn="1"/>
        </p:nvPicPr>
        <p:blipFill>
          <a:blip r:embed="rId2" cstate="print"/>
          <a:srcRect r="30812"/>
          <a:stretch>
            <a:fillRect/>
          </a:stretch>
        </p:blipFill>
        <p:spPr bwMode="auto">
          <a:xfrm>
            <a:off x="4459288" y="1125538"/>
            <a:ext cx="4705350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4"/>
          <p:cNvSpPr txBox="1">
            <a:spLocks noChangeArrowheads="1"/>
          </p:cNvSpPr>
          <p:nvPr userDrawn="1"/>
        </p:nvSpPr>
        <p:spPr bwMode="auto">
          <a:xfrm>
            <a:off x="0" y="0"/>
            <a:ext cx="9144000" cy="77788"/>
          </a:xfrm>
          <a:prstGeom prst="rect">
            <a:avLst/>
          </a:prstGeom>
          <a:solidFill>
            <a:srgbClr val="D00000"/>
          </a:solidFill>
          <a:ln>
            <a:noFill/>
          </a:ln>
          <a:extLst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endParaRPr lang="en-GB" smtClean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1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 userDrawn="1"/>
        </p:nvSpPr>
        <p:spPr bwMode="auto">
          <a:xfrm>
            <a:off x="0" y="0"/>
            <a:ext cx="9144000" cy="77788"/>
          </a:xfrm>
          <a:prstGeom prst="rect">
            <a:avLst/>
          </a:prstGeom>
          <a:solidFill>
            <a:srgbClr val="D00000"/>
          </a:solidFill>
          <a:ln>
            <a:noFill/>
          </a:ln>
          <a:extLst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endParaRPr lang="en-GB" smtClean="0"/>
          </a:p>
        </p:txBody>
      </p:sp>
      <p:pic>
        <p:nvPicPr>
          <p:cNvPr id="5" name="Picture 2" descr="mreza"/>
          <p:cNvPicPr>
            <a:picLocks noChangeAspect="1" noChangeArrowheads="1"/>
          </p:cNvPicPr>
          <p:nvPr userDrawn="1"/>
        </p:nvPicPr>
        <p:blipFill>
          <a:blip r:embed="rId2" cstate="print"/>
          <a:srcRect r="30812"/>
          <a:stretch>
            <a:fillRect/>
          </a:stretch>
        </p:blipFill>
        <p:spPr bwMode="auto">
          <a:xfrm>
            <a:off x="4459288" y="1125538"/>
            <a:ext cx="4705350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1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 userDrawn="1"/>
        </p:nvSpPr>
        <p:spPr bwMode="auto">
          <a:xfrm>
            <a:off x="0" y="0"/>
            <a:ext cx="9144000" cy="77788"/>
          </a:xfrm>
          <a:prstGeom prst="rect">
            <a:avLst/>
          </a:prstGeom>
          <a:solidFill>
            <a:srgbClr val="D00000"/>
          </a:solidFill>
          <a:ln>
            <a:noFill/>
          </a:ln>
          <a:extLst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endParaRPr lang="en-GB" smtClean="0"/>
          </a:p>
        </p:txBody>
      </p:sp>
      <p:pic>
        <p:nvPicPr>
          <p:cNvPr id="5" name="Picture 2" descr="mreza"/>
          <p:cNvPicPr>
            <a:picLocks noChangeAspect="1" noChangeArrowheads="1"/>
          </p:cNvPicPr>
          <p:nvPr userDrawn="1"/>
        </p:nvPicPr>
        <p:blipFill>
          <a:blip r:embed="rId2" cstate="print"/>
          <a:srcRect r="30812"/>
          <a:stretch>
            <a:fillRect/>
          </a:stretch>
        </p:blipFill>
        <p:spPr bwMode="auto">
          <a:xfrm>
            <a:off x="4459288" y="1125538"/>
            <a:ext cx="4705350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1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Naslov i grafik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 userDrawn="1"/>
        </p:nvSpPr>
        <p:spPr bwMode="auto">
          <a:xfrm>
            <a:off x="0" y="0"/>
            <a:ext cx="9144000" cy="77788"/>
          </a:xfrm>
          <a:prstGeom prst="rect">
            <a:avLst/>
          </a:prstGeom>
          <a:solidFill>
            <a:srgbClr val="D00000"/>
          </a:solidFill>
          <a:ln>
            <a:noFill/>
          </a:ln>
          <a:extLst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endParaRPr lang="en-GB" smtClean="0"/>
          </a:p>
        </p:txBody>
      </p:sp>
      <p:pic>
        <p:nvPicPr>
          <p:cNvPr id="5" name="Picture 2" descr="mreza"/>
          <p:cNvPicPr>
            <a:picLocks noChangeAspect="1" noChangeArrowheads="1"/>
          </p:cNvPicPr>
          <p:nvPr userDrawn="1"/>
        </p:nvPicPr>
        <p:blipFill>
          <a:blip r:embed="rId2" cstate="print"/>
          <a:srcRect r="30812"/>
          <a:stretch>
            <a:fillRect/>
          </a:stretch>
        </p:blipFill>
        <p:spPr bwMode="auto">
          <a:xfrm>
            <a:off x="4459288" y="1125538"/>
            <a:ext cx="4705350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grafikona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hr-HR" noProof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EAD1A349-B50E-4AF0-A5BD-F0A6B7BA96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 userDrawn="1"/>
        </p:nvSpPr>
        <p:spPr bwMode="auto">
          <a:xfrm>
            <a:off x="0" y="0"/>
            <a:ext cx="9144000" cy="77788"/>
          </a:xfrm>
          <a:prstGeom prst="rect">
            <a:avLst/>
          </a:prstGeom>
          <a:solidFill>
            <a:srgbClr val="D00000"/>
          </a:solidFill>
          <a:ln>
            <a:noFill/>
          </a:ln>
          <a:extLst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endParaRPr lang="en-GB" smtClean="0"/>
          </a:p>
        </p:txBody>
      </p:sp>
      <p:pic>
        <p:nvPicPr>
          <p:cNvPr id="5" name="Picture 2" descr="mreza"/>
          <p:cNvPicPr>
            <a:picLocks noChangeAspect="1" noChangeArrowheads="1"/>
          </p:cNvPicPr>
          <p:nvPr userDrawn="1"/>
        </p:nvPicPr>
        <p:blipFill>
          <a:blip r:embed="rId2" cstate="print"/>
          <a:srcRect r="30812"/>
          <a:stretch>
            <a:fillRect/>
          </a:stretch>
        </p:blipFill>
        <p:spPr bwMode="auto">
          <a:xfrm>
            <a:off x="4459288" y="1125538"/>
            <a:ext cx="4705350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481763"/>
            <a:ext cx="2133600" cy="4762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hr-HR"/>
              <a:t>1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 userDrawn="1"/>
        </p:nvSpPr>
        <p:spPr bwMode="auto">
          <a:xfrm>
            <a:off x="0" y="0"/>
            <a:ext cx="9144000" cy="77788"/>
          </a:xfrm>
          <a:prstGeom prst="rect">
            <a:avLst/>
          </a:prstGeom>
          <a:solidFill>
            <a:srgbClr val="D00000"/>
          </a:solidFill>
          <a:ln>
            <a:noFill/>
          </a:ln>
          <a:extLst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endParaRPr lang="en-GB" smtClean="0"/>
          </a:p>
        </p:txBody>
      </p:sp>
      <p:pic>
        <p:nvPicPr>
          <p:cNvPr id="5" name="Picture 2" descr="mreza"/>
          <p:cNvPicPr>
            <a:picLocks noChangeAspect="1" noChangeArrowheads="1"/>
          </p:cNvPicPr>
          <p:nvPr userDrawn="1"/>
        </p:nvPicPr>
        <p:blipFill>
          <a:blip r:embed="rId2" cstate="print"/>
          <a:srcRect r="30812"/>
          <a:stretch>
            <a:fillRect/>
          </a:stretch>
        </p:blipFill>
        <p:spPr bwMode="auto">
          <a:xfrm>
            <a:off x="4459288" y="1125538"/>
            <a:ext cx="4705350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1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ChangeArrowheads="1"/>
          </p:cNvSpPr>
          <p:nvPr userDrawn="1"/>
        </p:nvSpPr>
        <p:spPr bwMode="auto">
          <a:xfrm>
            <a:off x="0" y="0"/>
            <a:ext cx="9144000" cy="77788"/>
          </a:xfrm>
          <a:prstGeom prst="rect">
            <a:avLst/>
          </a:prstGeom>
          <a:solidFill>
            <a:srgbClr val="D00000"/>
          </a:solidFill>
          <a:ln>
            <a:noFill/>
          </a:ln>
          <a:extLst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endParaRPr lang="en-GB" smtClean="0"/>
          </a:p>
        </p:txBody>
      </p:sp>
      <p:pic>
        <p:nvPicPr>
          <p:cNvPr id="6" name="Picture 2" descr="mreza"/>
          <p:cNvPicPr>
            <a:picLocks noChangeAspect="1" noChangeArrowheads="1"/>
          </p:cNvPicPr>
          <p:nvPr userDrawn="1"/>
        </p:nvPicPr>
        <p:blipFill>
          <a:blip r:embed="rId2" cstate="print"/>
          <a:srcRect r="30812"/>
          <a:stretch>
            <a:fillRect/>
          </a:stretch>
        </p:blipFill>
        <p:spPr bwMode="auto">
          <a:xfrm>
            <a:off x="4459288" y="1125538"/>
            <a:ext cx="4705350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1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"/>
          <p:cNvSpPr txBox="1">
            <a:spLocks noChangeArrowheads="1"/>
          </p:cNvSpPr>
          <p:nvPr userDrawn="1"/>
        </p:nvSpPr>
        <p:spPr bwMode="auto">
          <a:xfrm>
            <a:off x="0" y="0"/>
            <a:ext cx="9144000" cy="77788"/>
          </a:xfrm>
          <a:prstGeom prst="rect">
            <a:avLst/>
          </a:prstGeom>
          <a:solidFill>
            <a:srgbClr val="D00000"/>
          </a:solidFill>
          <a:ln>
            <a:noFill/>
          </a:ln>
          <a:extLst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endParaRPr lang="en-GB" smtClean="0"/>
          </a:p>
        </p:txBody>
      </p:sp>
      <p:pic>
        <p:nvPicPr>
          <p:cNvPr id="8" name="Picture 2" descr="mreza"/>
          <p:cNvPicPr>
            <a:picLocks noChangeAspect="1" noChangeArrowheads="1"/>
          </p:cNvPicPr>
          <p:nvPr userDrawn="1"/>
        </p:nvPicPr>
        <p:blipFill>
          <a:blip r:embed="rId2" cstate="print"/>
          <a:srcRect r="30812"/>
          <a:stretch>
            <a:fillRect/>
          </a:stretch>
        </p:blipFill>
        <p:spPr bwMode="auto">
          <a:xfrm>
            <a:off x="4459288" y="1125538"/>
            <a:ext cx="4705350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1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 userDrawn="1"/>
        </p:nvSpPr>
        <p:spPr bwMode="auto">
          <a:xfrm>
            <a:off x="0" y="0"/>
            <a:ext cx="9144000" cy="77788"/>
          </a:xfrm>
          <a:prstGeom prst="rect">
            <a:avLst/>
          </a:prstGeom>
          <a:solidFill>
            <a:srgbClr val="D00000"/>
          </a:solidFill>
          <a:ln>
            <a:noFill/>
          </a:ln>
          <a:extLst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endParaRPr lang="en-GB" smtClean="0"/>
          </a:p>
        </p:txBody>
      </p:sp>
      <p:pic>
        <p:nvPicPr>
          <p:cNvPr id="4" name="Picture 2" descr="mreza"/>
          <p:cNvPicPr>
            <a:picLocks noChangeAspect="1" noChangeArrowheads="1"/>
          </p:cNvPicPr>
          <p:nvPr userDrawn="1"/>
        </p:nvPicPr>
        <p:blipFill>
          <a:blip r:embed="rId2" cstate="print"/>
          <a:srcRect r="30812"/>
          <a:stretch>
            <a:fillRect/>
          </a:stretch>
        </p:blipFill>
        <p:spPr bwMode="auto">
          <a:xfrm>
            <a:off x="4459288" y="1125538"/>
            <a:ext cx="4705350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1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 userDrawn="1"/>
        </p:nvSpPr>
        <p:spPr bwMode="auto">
          <a:xfrm>
            <a:off x="0" y="0"/>
            <a:ext cx="9144000" cy="77788"/>
          </a:xfrm>
          <a:prstGeom prst="rect">
            <a:avLst/>
          </a:prstGeom>
          <a:solidFill>
            <a:srgbClr val="D00000"/>
          </a:solidFill>
          <a:ln>
            <a:noFill/>
          </a:ln>
          <a:extLst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endParaRPr lang="en-GB" smtClean="0"/>
          </a:p>
        </p:txBody>
      </p:sp>
      <p:pic>
        <p:nvPicPr>
          <p:cNvPr id="3" name="Picture 8" descr="mreza"/>
          <p:cNvPicPr>
            <a:picLocks noChangeAspect="1" noChangeArrowheads="1"/>
          </p:cNvPicPr>
          <p:nvPr userDrawn="1"/>
        </p:nvPicPr>
        <p:blipFill>
          <a:blip r:embed="rId2" cstate="print"/>
          <a:srcRect r="30812"/>
          <a:stretch>
            <a:fillRect/>
          </a:stretch>
        </p:blipFill>
        <p:spPr bwMode="auto">
          <a:xfrm>
            <a:off x="4459288" y="1125538"/>
            <a:ext cx="4705350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1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ChangeArrowheads="1"/>
          </p:cNvSpPr>
          <p:nvPr userDrawn="1"/>
        </p:nvSpPr>
        <p:spPr bwMode="auto">
          <a:xfrm>
            <a:off x="0" y="0"/>
            <a:ext cx="9144000" cy="77788"/>
          </a:xfrm>
          <a:prstGeom prst="rect">
            <a:avLst/>
          </a:prstGeom>
          <a:solidFill>
            <a:srgbClr val="D00000"/>
          </a:solidFill>
          <a:ln>
            <a:noFill/>
          </a:ln>
          <a:extLst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endParaRPr lang="en-GB" smtClean="0"/>
          </a:p>
        </p:txBody>
      </p:sp>
      <p:pic>
        <p:nvPicPr>
          <p:cNvPr id="6" name="Picture 2" descr="mreza"/>
          <p:cNvPicPr>
            <a:picLocks noChangeAspect="1" noChangeArrowheads="1"/>
          </p:cNvPicPr>
          <p:nvPr userDrawn="1"/>
        </p:nvPicPr>
        <p:blipFill>
          <a:blip r:embed="rId2" cstate="print"/>
          <a:srcRect r="30812"/>
          <a:stretch>
            <a:fillRect/>
          </a:stretch>
        </p:blipFill>
        <p:spPr bwMode="auto">
          <a:xfrm>
            <a:off x="4459288" y="1125538"/>
            <a:ext cx="4705350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1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ChangeArrowheads="1"/>
          </p:cNvSpPr>
          <p:nvPr userDrawn="1"/>
        </p:nvSpPr>
        <p:spPr bwMode="auto">
          <a:xfrm>
            <a:off x="0" y="0"/>
            <a:ext cx="9144000" cy="77788"/>
          </a:xfrm>
          <a:prstGeom prst="rect">
            <a:avLst/>
          </a:prstGeom>
          <a:solidFill>
            <a:srgbClr val="D00000"/>
          </a:solidFill>
          <a:ln>
            <a:noFill/>
          </a:ln>
          <a:extLst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endParaRPr lang="en-GB" smtClean="0"/>
          </a:p>
        </p:txBody>
      </p:sp>
      <p:pic>
        <p:nvPicPr>
          <p:cNvPr id="6" name="Picture 2" descr="mreza"/>
          <p:cNvPicPr>
            <a:picLocks noChangeAspect="1" noChangeArrowheads="1"/>
          </p:cNvPicPr>
          <p:nvPr userDrawn="1"/>
        </p:nvPicPr>
        <p:blipFill>
          <a:blip r:embed="rId2" cstate="print"/>
          <a:srcRect r="30812"/>
          <a:stretch>
            <a:fillRect/>
          </a:stretch>
        </p:blipFill>
        <p:spPr bwMode="auto">
          <a:xfrm>
            <a:off x="4459288" y="1125538"/>
            <a:ext cx="4705350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1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to edit Master text styles</a:t>
            </a:r>
          </a:p>
          <a:p>
            <a:pPr lvl="1"/>
            <a:r>
              <a:rPr lang="hr-HR" smtClean="0"/>
              <a:t>Second level</a:t>
            </a:r>
          </a:p>
          <a:p>
            <a:pPr lvl="2"/>
            <a:r>
              <a:rPr lang="hr-HR" smtClean="0"/>
              <a:t>Third level</a:t>
            </a:r>
          </a:p>
          <a:p>
            <a:pPr lvl="3"/>
            <a:r>
              <a:rPr lang="hr-HR" smtClean="0"/>
              <a:t>Fourth level</a:t>
            </a:r>
          </a:p>
          <a:p>
            <a:pPr lvl="4"/>
            <a:r>
              <a:rPr lang="hr-H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hr-HR"/>
              <a:t>1</a:t>
            </a:r>
          </a:p>
        </p:txBody>
      </p:sp>
      <p:sp>
        <p:nvSpPr>
          <p:cNvPr id="1031" name="Rectangle 6"/>
          <p:cNvSpPr>
            <a:spLocks noChangeArrowheads="1"/>
          </p:cNvSpPr>
          <p:nvPr userDrawn="1"/>
        </p:nvSpPr>
        <p:spPr bwMode="auto">
          <a:xfrm>
            <a:off x="0" y="6453188"/>
            <a:ext cx="9144000" cy="404812"/>
          </a:xfrm>
          <a:prstGeom prst="rect">
            <a:avLst/>
          </a:prstGeom>
          <a:solidFill>
            <a:srgbClr val="D00000"/>
          </a:solidFill>
          <a:ln>
            <a:noFill/>
          </a:ln>
          <a:extLst/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hr-HR" altLang="x-none" sz="1400" dirty="0" smtClean="0">
                <a:solidFill>
                  <a:srgbClr val="FFFFFF"/>
                </a:solidFill>
              </a:rPr>
              <a:t>   www.drogeiovisnosti.gov.hr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05" r:id="rId1"/>
    <p:sldLayoutId id="2147484406" r:id="rId2"/>
    <p:sldLayoutId id="2147484407" r:id="rId3"/>
    <p:sldLayoutId id="2147484408" r:id="rId4"/>
    <p:sldLayoutId id="2147484409" r:id="rId5"/>
    <p:sldLayoutId id="2147484410" r:id="rId6"/>
    <p:sldLayoutId id="2147484411" r:id="rId7"/>
    <p:sldLayoutId id="2147484412" r:id="rId8"/>
    <p:sldLayoutId id="2147484413" r:id="rId9"/>
    <p:sldLayoutId id="2147484414" r:id="rId10"/>
    <p:sldLayoutId id="2147484415" r:id="rId11"/>
    <p:sldLayoutId id="2147484416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financijskepodrske.hr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inancijskepodrske.hr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475pxCroatian_Coat_of_Arms"/>
          <p:cNvPicPr>
            <a:picLocks noGrp="1" noChangeAspect="1" noChangeArrowheads="1"/>
          </p:cNvPicPr>
          <p:nvPr>
            <p:ph type="title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3850" y="260350"/>
            <a:ext cx="447675" cy="566738"/>
          </a:xfrm>
          <a:noFill/>
        </p:spPr>
      </p:pic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77788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50000"/>
              </a:spcBef>
            </a:pPr>
            <a:endParaRPr lang="en-US" sz="18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827088" y="406400"/>
            <a:ext cx="3097212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hr-HR" sz="1200" b="1">
                <a:solidFill>
                  <a:schemeClr val="tx1"/>
                </a:solidFill>
                <a:latin typeface="Arial" pitchFamily="34" charset="0"/>
              </a:rPr>
              <a:t>VLADA REPUBLIKE HRVATSKE</a:t>
            </a:r>
            <a:br>
              <a:rPr lang="hr-HR" sz="1200" b="1">
                <a:solidFill>
                  <a:schemeClr val="tx1"/>
                </a:solidFill>
                <a:latin typeface="Arial" pitchFamily="34" charset="0"/>
              </a:rPr>
            </a:br>
            <a:r>
              <a:rPr lang="hr-HR" sz="1200" b="1">
                <a:solidFill>
                  <a:schemeClr val="tx1"/>
                </a:solidFill>
                <a:latin typeface="Arial" pitchFamily="34" charset="0"/>
              </a:rPr>
              <a:t>Ured za suzbijanje zlouporabe droga</a:t>
            </a:r>
          </a:p>
        </p:txBody>
      </p:sp>
      <p:sp>
        <p:nvSpPr>
          <p:cNvPr id="188422" name="Rectangle 6"/>
          <p:cNvSpPr>
            <a:spLocks noChangeArrowheads="1"/>
          </p:cNvSpPr>
          <p:nvPr/>
        </p:nvSpPr>
        <p:spPr bwMode="auto">
          <a:xfrm>
            <a:off x="323850" y="1340768"/>
            <a:ext cx="8424614" cy="381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hr-HR" altLang="sr-Latn-RS" sz="1800" dirty="0" smtClean="0">
                <a:solidFill>
                  <a:schemeClr val="tx1"/>
                </a:solidFill>
                <a:latin typeface="Verdana" pitchFamily="34" charset="0"/>
              </a:rPr>
              <a:t/>
            </a:r>
            <a:br>
              <a:rPr lang="hr-HR" altLang="sr-Latn-RS" sz="1800" dirty="0" smtClean="0">
                <a:solidFill>
                  <a:schemeClr val="tx1"/>
                </a:solidFill>
                <a:latin typeface="Verdana" pitchFamily="34" charset="0"/>
              </a:rPr>
            </a:br>
            <a:r>
              <a:rPr lang="hr-HR" altLang="sr-Latn-RS" sz="1800" dirty="0" smtClean="0">
                <a:solidFill>
                  <a:schemeClr val="tx1"/>
                </a:solidFill>
                <a:latin typeface="Verdana" pitchFamily="34" charset="0"/>
              </a:rPr>
              <a:t/>
            </a:r>
            <a:br>
              <a:rPr lang="hr-HR" altLang="sr-Latn-RS" sz="1800" dirty="0" smtClean="0">
                <a:solidFill>
                  <a:schemeClr val="tx1"/>
                </a:solidFill>
                <a:latin typeface="Verdana" pitchFamily="34" charset="0"/>
              </a:rPr>
            </a:br>
            <a:endParaRPr lang="hr-HR" altLang="sr-Latn-RS" sz="1800" dirty="0" smtClean="0">
              <a:solidFill>
                <a:schemeClr val="tx1"/>
              </a:solidFill>
              <a:latin typeface="Verdana" pitchFamily="34" charset="0"/>
            </a:endParaRPr>
          </a:p>
          <a:p>
            <a:pPr eaLnBrk="1" hangingPunct="1">
              <a:defRPr/>
            </a:pPr>
            <a:endParaRPr lang="hr-HR" altLang="sr-Latn-RS" sz="1800" dirty="0">
              <a:solidFill>
                <a:schemeClr val="tx1"/>
              </a:solidFill>
              <a:latin typeface="Verdana" pitchFamily="34" charset="0"/>
            </a:endParaRPr>
          </a:p>
          <a:p>
            <a:pPr eaLnBrk="1" hangingPunct="1">
              <a:defRPr/>
            </a:pPr>
            <a:endParaRPr lang="hr-HR" altLang="sr-Latn-RS" sz="1800" dirty="0" smtClean="0">
              <a:solidFill>
                <a:schemeClr val="tx1"/>
              </a:solidFill>
              <a:latin typeface="Verdana" pitchFamily="34" charset="0"/>
            </a:endParaRPr>
          </a:p>
          <a:p>
            <a:pPr eaLnBrk="1" hangingPunct="1">
              <a:defRPr/>
            </a:pPr>
            <a:endParaRPr lang="hr-HR" altLang="sr-Latn-RS" sz="1800" dirty="0">
              <a:solidFill>
                <a:schemeClr val="tx1"/>
              </a:solidFill>
              <a:latin typeface="Verdana" pitchFamily="34" charset="0"/>
            </a:endParaRPr>
          </a:p>
          <a:p>
            <a:pPr eaLnBrk="1" hangingPunct="1">
              <a:defRPr/>
            </a:pPr>
            <a:endParaRPr lang="hr-HR" altLang="sr-Latn-RS" sz="1800" dirty="0" smtClean="0">
              <a:solidFill>
                <a:schemeClr val="tx1"/>
              </a:solidFill>
              <a:latin typeface="Verdana" pitchFamily="34" charset="0"/>
            </a:endParaRPr>
          </a:p>
          <a:p>
            <a:pPr eaLnBrk="1" hangingPunct="1">
              <a:defRPr/>
            </a:pPr>
            <a:endParaRPr lang="hr-HR" altLang="sr-Latn-RS" sz="1800" dirty="0">
              <a:solidFill>
                <a:schemeClr val="tx1"/>
              </a:solidFill>
              <a:latin typeface="Verdana" pitchFamily="34" charset="0"/>
            </a:endParaRPr>
          </a:p>
          <a:p>
            <a:pPr eaLnBrk="1" hangingPunct="1">
              <a:defRPr/>
            </a:pPr>
            <a:endParaRPr lang="hr-HR" altLang="sr-Latn-RS" sz="1800" dirty="0" smtClean="0">
              <a:solidFill>
                <a:schemeClr val="tx1"/>
              </a:solidFill>
              <a:latin typeface="Verdana" pitchFamily="34" charset="0"/>
            </a:endParaRPr>
          </a:p>
          <a:p>
            <a:pPr eaLnBrk="1" hangingPunct="1">
              <a:defRPr/>
            </a:pPr>
            <a:r>
              <a:rPr lang="hr-HR" altLang="sr-Latn-RS" sz="1800" dirty="0" smtClean="0">
                <a:solidFill>
                  <a:schemeClr val="tx1"/>
                </a:solidFill>
                <a:latin typeface="Verdana" pitchFamily="34" charset="0"/>
              </a:rPr>
              <a:t/>
            </a:r>
            <a:br>
              <a:rPr lang="hr-HR" altLang="sr-Latn-RS" sz="1800" dirty="0" smtClean="0">
                <a:solidFill>
                  <a:schemeClr val="tx1"/>
                </a:solidFill>
                <a:latin typeface="Verdana" pitchFamily="34" charset="0"/>
              </a:rPr>
            </a:br>
            <a:r>
              <a:rPr lang="hr-HR" altLang="sr-Latn-R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</a:p>
          <a:p>
            <a:pPr eaLnBrk="1" hangingPunct="1">
              <a:defRPr/>
            </a:pPr>
            <a:r>
              <a:rPr lang="hr-HR" altLang="sr-Latn-RS" sz="2400" b="1" i="1" dirty="0" smtClean="0">
                <a:solidFill>
                  <a:srgbClr val="C00000"/>
                </a:solidFill>
                <a:latin typeface="+mj-lt"/>
              </a:rPr>
              <a:t>NATJEČAJ </a:t>
            </a:r>
            <a:br>
              <a:rPr lang="hr-HR" altLang="sr-Latn-RS" sz="2400" b="1" i="1" dirty="0" smtClean="0">
                <a:solidFill>
                  <a:srgbClr val="C00000"/>
                </a:solidFill>
                <a:latin typeface="+mj-lt"/>
              </a:rPr>
            </a:br>
            <a:r>
              <a:rPr lang="hr-HR" altLang="sr-Latn-RS" sz="2400" b="1" i="1" dirty="0" smtClean="0">
                <a:solidFill>
                  <a:srgbClr val="C00000"/>
                </a:solidFill>
                <a:latin typeface="+mj-lt"/>
              </a:rPr>
              <a:t>za prijavu projekata za dodjelu financijske potpore</a:t>
            </a:r>
          </a:p>
          <a:p>
            <a:pPr eaLnBrk="1" hangingPunct="1">
              <a:defRPr/>
            </a:pPr>
            <a:r>
              <a:rPr lang="hr-HR" sz="2400" b="1" i="1" dirty="0">
                <a:solidFill>
                  <a:srgbClr val="C00000"/>
                </a:solidFill>
                <a:latin typeface="+mj-lt"/>
              </a:rPr>
              <a:t>u području prevencije ovisnosti </a:t>
            </a:r>
            <a:endParaRPr lang="hr-HR" sz="2400" b="1" i="1" dirty="0" smtClean="0">
              <a:solidFill>
                <a:srgbClr val="C00000"/>
              </a:solidFill>
              <a:latin typeface="+mj-lt"/>
            </a:endParaRPr>
          </a:p>
          <a:p>
            <a:pPr eaLnBrk="1" hangingPunct="1">
              <a:defRPr/>
            </a:pPr>
            <a:r>
              <a:rPr lang="hr-HR" sz="2400" b="1" i="1" dirty="0" smtClean="0">
                <a:solidFill>
                  <a:srgbClr val="C00000"/>
                </a:solidFill>
                <a:latin typeface="+mj-lt"/>
              </a:rPr>
              <a:t>i </a:t>
            </a:r>
            <a:r>
              <a:rPr lang="hr-HR" sz="2400" b="1" i="1" dirty="0">
                <a:solidFill>
                  <a:srgbClr val="C00000"/>
                </a:solidFill>
                <a:latin typeface="+mj-lt"/>
              </a:rPr>
              <a:t>suzbijanja zlouporabe droga </a:t>
            </a:r>
            <a:endParaRPr lang="hr-HR" sz="2400" b="1" i="1" dirty="0" smtClean="0">
              <a:solidFill>
                <a:srgbClr val="C00000"/>
              </a:solidFill>
              <a:latin typeface="+mj-lt"/>
            </a:endParaRPr>
          </a:p>
          <a:p>
            <a:pPr eaLnBrk="1" hangingPunct="1">
              <a:defRPr/>
            </a:pPr>
            <a:r>
              <a:rPr lang="hr-HR" sz="2400" b="1" i="1" dirty="0" smtClean="0">
                <a:solidFill>
                  <a:srgbClr val="C00000"/>
                </a:solidFill>
                <a:latin typeface="+mj-lt"/>
              </a:rPr>
              <a:t>za 2018. </a:t>
            </a:r>
            <a:r>
              <a:rPr lang="hr-HR" sz="2400" b="1" i="1" dirty="0">
                <a:solidFill>
                  <a:srgbClr val="C00000"/>
                </a:solidFill>
                <a:latin typeface="+mj-lt"/>
              </a:rPr>
              <a:t>godinu</a:t>
            </a:r>
          </a:p>
          <a:p>
            <a:pPr eaLnBrk="1" hangingPunct="1">
              <a:defRPr/>
            </a:pPr>
            <a:endParaRPr lang="hr-HR" altLang="sr-Latn-RS" sz="2400" dirty="0" smtClean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hr-HR" altLang="sr-Latn-RS" sz="2400" dirty="0" smtClean="0">
                <a:solidFill>
                  <a:srgbClr val="C00000"/>
                </a:solidFill>
                <a:latin typeface="Calibri" panose="020F0502020204030204" pitchFamily="34" charset="0"/>
              </a:rPr>
              <a:t/>
            </a:r>
            <a:br>
              <a:rPr lang="hr-HR" altLang="sr-Latn-RS" sz="2400" dirty="0" smtClean="0">
                <a:solidFill>
                  <a:srgbClr val="C00000"/>
                </a:solidFill>
                <a:latin typeface="Calibri" panose="020F0502020204030204" pitchFamily="34" charset="0"/>
              </a:rPr>
            </a:br>
            <a:endParaRPr lang="hr-HR" altLang="sr-Latn-RS" sz="2400" dirty="0" smtClean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eaLnBrk="1" hangingPunct="1">
              <a:defRPr/>
            </a:pPr>
            <a:endParaRPr lang="hr-HR" altLang="sr-Latn-RS" sz="2400" dirty="0" smtClean="0">
              <a:solidFill>
                <a:srgbClr val="A50021"/>
              </a:solidFill>
              <a:latin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hr-HR" altLang="sr-Latn-RS" sz="1600" i="1" dirty="0" smtClean="0">
                <a:solidFill>
                  <a:schemeClr val="tx1"/>
                </a:solidFill>
                <a:latin typeface="+mn-lt"/>
              </a:rPr>
              <a:t>Josipa Lovorka </a:t>
            </a:r>
            <a:r>
              <a:rPr lang="hr-HR" altLang="sr-Latn-RS" sz="1600" i="1" dirty="0" err="1" smtClean="0">
                <a:solidFill>
                  <a:schemeClr val="tx1"/>
                </a:solidFill>
                <a:latin typeface="+mn-lt"/>
              </a:rPr>
              <a:t>Andreić</a:t>
            </a:r>
            <a:r>
              <a:rPr lang="hr-HR" altLang="sr-Latn-RS" sz="1600" i="1" dirty="0" smtClean="0">
                <a:solidFill>
                  <a:schemeClr val="tx1"/>
                </a:solidFill>
                <a:latin typeface="+mn-lt"/>
              </a:rPr>
              <a:t>, voditeljica odjela</a:t>
            </a:r>
            <a:r>
              <a:rPr lang="hr-HR" altLang="sr-Latn-RS" sz="16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/>
            </a:r>
            <a:br>
              <a:rPr lang="hr-HR" altLang="sr-Latn-RS" sz="16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</a:br>
            <a:r>
              <a:rPr lang="hr-HR" altLang="sr-Latn-RS" sz="1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/>
            </a:r>
            <a:br>
              <a:rPr lang="hr-HR" altLang="sr-Latn-RS" sz="1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</a:br>
            <a:endParaRPr lang="hr-HR" altLang="sr-Latn-RS" sz="1600" dirty="0" smtClean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900113" y="6165850"/>
            <a:ext cx="6400800" cy="21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endParaRPr lang="sr-Latn-CS" sz="1800">
              <a:solidFill>
                <a:schemeClr val="tx1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35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slov 1"/>
          <p:cNvSpPr>
            <a:spLocks noGrp="1"/>
          </p:cNvSpPr>
          <p:nvPr>
            <p:ph type="title"/>
          </p:nvPr>
        </p:nvSpPr>
        <p:spPr>
          <a:xfrm>
            <a:off x="385390" y="274861"/>
            <a:ext cx="8147050" cy="777875"/>
          </a:xfrm>
        </p:spPr>
        <p:txBody>
          <a:bodyPr/>
          <a:lstStyle/>
          <a:p>
            <a:r>
              <a:rPr lang="hr-HR" sz="2000" b="1" dirty="0" smtClean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UVJETI PRIJAVE (1)</a:t>
            </a:r>
          </a:p>
        </p:txBody>
      </p:sp>
      <p:sp>
        <p:nvSpPr>
          <p:cNvPr id="17411" name="Rezervirano mjesto sadržaja 2"/>
          <p:cNvSpPr>
            <a:spLocks noGrp="1"/>
          </p:cNvSpPr>
          <p:nvPr>
            <p:ph idx="1"/>
          </p:nvPr>
        </p:nvSpPr>
        <p:spPr>
          <a:xfrm>
            <a:off x="179512" y="1124521"/>
            <a:ext cx="8640960" cy="5400823"/>
          </a:xfrm>
        </p:spPr>
        <p:txBody>
          <a:bodyPr/>
          <a:lstStyle/>
          <a:p>
            <a:pPr algn="just"/>
            <a:r>
              <a:rPr lang="hr-HR" sz="1800" dirty="0" smtClean="0">
                <a:cs typeface="Arial" panose="020B0604020202020204" pitchFamily="34" charset="0"/>
              </a:rPr>
              <a:t>Na ovaj Natječaj pravo prijave imaju udruge koje su upisane u Registar udruga i </a:t>
            </a:r>
            <a:r>
              <a:rPr lang="hr-HR" sz="1800" b="1" dirty="0" smtClean="0">
                <a:cs typeface="Arial" panose="020B0604020202020204" pitchFamily="34" charset="0"/>
              </a:rPr>
              <a:t>najmanje 1 godinu</a:t>
            </a:r>
            <a:r>
              <a:rPr lang="hr-HR" sz="1800" dirty="0" smtClean="0">
                <a:cs typeface="Arial" panose="020B0604020202020204" pitchFamily="34" charset="0"/>
              </a:rPr>
              <a:t> djeluju u nekom od prioritetnih područja raspisanih Natječajem. </a:t>
            </a:r>
          </a:p>
          <a:p>
            <a:pPr algn="just"/>
            <a:endParaRPr lang="hr-HR" sz="1800" dirty="0">
              <a:cs typeface="Arial" panose="020B0604020202020204" pitchFamily="34" charset="0"/>
            </a:endParaRPr>
          </a:p>
          <a:p>
            <a:pPr algn="just"/>
            <a:r>
              <a:rPr lang="hr-HR" sz="1800" dirty="0" smtClean="0">
                <a:cs typeface="Arial" panose="020B0604020202020204" pitchFamily="34" charset="0"/>
              </a:rPr>
              <a:t>Udruga projekt može prijaviti </a:t>
            </a:r>
            <a:r>
              <a:rPr lang="hr-HR" sz="1800" b="1" dirty="0" smtClean="0">
                <a:cs typeface="Arial" panose="020B0604020202020204" pitchFamily="34" charset="0"/>
              </a:rPr>
              <a:t>i u partnerstvu</a:t>
            </a:r>
            <a:r>
              <a:rPr lang="hr-HR" sz="1800" dirty="0" smtClean="0">
                <a:cs typeface="Arial" panose="020B0604020202020204" pitchFamily="34" charset="0"/>
              </a:rPr>
              <a:t> s drugim udrugama, socijalnim zadrugama, javnim ustanovama, jedinicama lokalne i područne (regionalne) samouprave te tijelima državne uprave</a:t>
            </a:r>
            <a:r>
              <a:rPr lang="hr-HR" sz="1800" dirty="0">
                <a:cs typeface="Arial" panose="020B0604020202020204" pitchFamily="34" charset="0"/>
              </a:rPr>
              <a:t> </a:t>
            </a:r>
            <a:r>
              <a:rPr lang="hr-HR" sz="1800" dirty="0" smtClean="0">
                <a:cs typeface="Arial" panose="020B0604020202020204" pitchFamily="34" charset="0"/>
              </a:rPr>
              <a:t>(partnerstvo s </a:t>
            </a:r>
            <a:r>
              <a:rPr lang="hr-HR" sz="1800" b="1" dirty="0" smtClean="0">
                <a:cs typeface="Arial" panose="020B0604020202020204" pitchFamily="34" charset="0"/>
              </a:rPr>
              <a:t>političkim strankama i vjerskim zajednicama nije dozvoljeno)</a:t>
            </a:r>
          </a:p>
          <a:p>
            <a:pPr algn="just"/>
            <a:endParaRPr lang="hr-HR" sz="1800" b="1" dirty="0">
              <a:cs typeface="Arial" panose="020B0604020202020204" pitchFamily="34" charset="0"/>
            </a:endParaRPr>
          </a:p>
          <a:p>
            <a:pPr algn="just"/>
            <a:r>
              <a:rPr lang="hr-HR" sz="1800" dirty="0" smtClean="0">
                <a:cs typeface="Arial" panose="020B0604020202020204" pitchFamily="34" charset="0"/>
              </a:rPr>
              <a:t>Udruga prijavljuje </a:t>
            </a:r>
            <a:r>
              <a:rPr lang="hr-HR" sz="1800" b="1" dirty="0" smtClean="0">
                <a:cs typeface="Arial" panose="020B0604020202020204" pitchFamily="34" charset="0"/>
              </a:rPr>
              <a:t>jedan zajednički projekt i jedan proračun </a:t>
            </a:r>
            <a:r>
              <a:rPr lang="hr-HR" sz="1800" dirty="0" smtClean="0">
                <a:cs typeface="Arial" panose="020B0604020202020204" pitchFamily="34" charset="0"/>
              </a:rPr>
              <a:t>bez obzira na vrstu i broj partnera u provedbi projekta.</a:t>
            </a:r>
          </a:p>
          <a:p>
            <a:pPr algn="just"/>
            <a:endParaRPr lang="hr-HR" sz="1800" dirty="0" smtClean="0">
              <a:cs typeface="Arial" panose="020B0604020202020204" pitchFamily="34" charset="0"/>
            </a:endParaRPr>
          </a:p>
          <a:p>
            <a:pPr algn="just"/>
            <a:r>
              <a:rPr lang="hr-HR" sz="1800" dirty="0" smtClean="0">
                <a:cs typeface="Arial" panose="020B0604020202020204" pitchFamily="34" charset="0"/>
              </a:rPr>
              <a:t>Projekt se provodi u RH, </a:t>
            </a:r>
            <a:r>
              <a:rPr lang="hr-HR" sz="1800" b="1" dirty="0" smtClean="0">
                <a:cs typeface="Arial" panose="020B0604020202020204" pitchFamily="34" charset="0"/>
              </a:rPr>
              <a:t>prednost </a:t>
            </a:r>
            <a:r>
              <a:rPr lang="hr-HR" sz="1800" dirty="0"/>
              <a:t>na području tri i više jedinica lokalne samouprave u okviru jedne županije (gradovi i općine) odnosno gradskih četvrti Grada Zagreba</a:t>
            </a:r>
            <a:r>
              <a:rPr lang="hr-HR" sz="1800" dirty="0" smtClean="0"/>
              <a:t>.</a:t>
            </a:r>
          </a:p>
          <a:p>
            <a:pPr algn="just"/>
            <a:endParaRPr lang="hr-HR" sz="1800" dirty="0" smtClean="0">
              <a:cs typeface="Arial" panose="020B0604020202020204" pitchFamily="34" charset="0"/>
            </a:endParaRPr>
          </a:p>
          <a:p>
            <a:pPr algn="just"/>
            <a:endParaRPr lang="hr-HR" sz="1800" dirty="0" smtClean="0"/>
          </a:p>
          <a:p>
            <a:pPr algn="just"/>
            <a:endParaRPr lang="hr-HR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HR" sz="1800" dirty="0" smtClean="0"/>
          </a:p>
        </p:txBody>
      </p:sp>
    </p:spTree>
    <p:extLst>
      <p:ext uri="{BB962C8B-B14F-4D97-AF65-F5344CB8AC3E}">
        <p14:creationId xmlns:p14="http://schemas.microsoft.com/office/powerpoint/2010/main" val="7279432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000" b="1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UVJETI PRIJAVE (2)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/>
          <a:lstStyle/>
          <a:p>
            <a:pPr algn="just"/>
            <a:r>
              <a:rPr lang="hr-HR" sz="1800" dirty="0">
                <a:cs typeface="Arial" panose="020B0604020202020204" pitchFamily="34" charset="0"/>
              </a:rPr>
              <a:t>Projektna prijava se dostavlja </a:t>
            </a:r>
            <a:r>
              <a:rPr lang="hr-HR" sz="1800" dirty="0">
                <a:solidFill>
                  <a:srgbClr val="C00000"/>
                </a:solidFill>
                <a:cs typeface="Arial" panose="020B0604020202020204" pitchFamily="34" charset="0"/>
              </a:rPr>
              <a:t>Nacionalnoj zakladi za razvoj civilnog društva putem Razvojnog ureda te putem internetskog prijavljivanja u sustav </a:t>
            </a:r>
            <a:r>
              <a:rPr lang="hr-HR" sz="1800" dirty="0" err="1">
                <a:solidFill>
                  <a:srgbClr val="C00000"/>
                </a:solidFill>
                <a:cs typeface="Arial" panose="020B0604020202020204" pitchFamily="34" charset="0"/>
              </a:rPr>
              <a:t>financijskepodrške.hr</a:t>
            </a:r>
            <a:r>
              <a:rPr lang="hr-HR" sz="1800" dirty="0">
                <a:solidFill>
                  <a:srgbClr val="C00000"/>
                </a:solidFill>
                <a:cs typeface="Arial" panose="020B0604020202020204" pitchFamily="34" charset="0"/>
              </a:rPr>
              <a:t>. </a:t>
            </a:r>
            <a:endParaRPr lang="hr-HR" sz="1800" dirty="0" smtClean="0">
              <a:solidFill>
                <a:srgbClr val="C00000"/>
              </a:solidFill>
              <a:cs typeface="Arial" panose="020B0604020202020204" pitchFamily="34" charset="0"/>
            </a:endParaRPr>
          </a:p>
          <a:p>
            <a:pPr algn="just"/>
            <a:endParaRPr lang="hr-HR" sz="1800" dirty="0">
              <a:solidFill>
                <a:srgbClr val="C00000"/>
              </a:solidFill>
              <a:cs typeface="Arial" panose="020B0604020202020204" pitchFamily="34" charset="0"/>
            </a:endParaRPr>
          </a:p>
          <a:p>
            <a:pPr algn="just"/>
            <a:r>
              <a:rPr lang="hr-HR" sz="1800" dirty="0" smtClean="0">
                <a:cs typeface="Arial" panose="020B0604020202020204" pitchFamily="34" charset="0"/>
              </a:rPr>
              <a:t>Svi </a:t>
            </a:r>
            <a:r>
              <a:rPr lang="hr-HR" sz="1800" dirty="0">
                <a:cs typeface="Arial" panose="020B0604020202020204" pitchFamily="34" charset="0"/>
              </a:rPr>
              <a:t>projekti koji se provode u školama i drugim odgojno-obrazovnim ustanovama </a:t>
            </a:r>
            <a:r>
              <a:rPr lang="hr-HR" sz="1800" b="1" dirty="0" smtClean="0">
                <a:solidFill>
                  <a:srgbClr val="C00000"/>
                </a:solidFill>
                <a:cs typeface="Arial" panose="020B0604020202020204" pitchFamily="34" charset="0"/>
              </a:rPr>
              <a:t>TREBAJU BITI U SKLADU S </a:t>
            </a:r>
            <a:r>
              <a:rPr lang="hr-HR" sz="1800" b="1" i="1" dirty="0" smtClean="0">
                <a:cs typeface="Arial" panose="020B0604020202020204" pitchFamily="34" charset="0"/>
              </a:rPr>
              <a:t>Minimalnim </a:t>
            </a:r>
            <a:r>
              <a:rPr lang="hr-HR" sz="1800" b="1" i="1" dirty="0">
                <a:cs typeface="Arial" panose="020B0604020202020204" pitchFamily="34" charset="0"/>
              </a:rPr>
              <a:t>standardima prevencije ovisnosti za </a:t>
            </a:r>
            <a:r>
              <a:rPr lang="hr-HR" sz="1800" b="1" i="1" dirty="0" smtClean="0">
                <a:cs typeface="Arial" panose="020B0604020202020204" pitchFamily="34" charset="0"/>
              </a:rPr>
              <a:t>djecu </a:t>
            </a:r>
            <a:r>
              <a:rPr lang="hr-HR" sz="1800" b="1" i="1" dirty="0">
                <a:cs typeface="Arial" panose="020B0604020202020204" pitchFamily="34" charset="0"/>
              </a:rPr>
              <a:t>i mlade u odgojno-obrazovnom sustavu </a:t>
            </a:r>
            <a:r>
              <a:rPr lang="hr-HR" sz="1800" dirty="0">
                <a:cs typeface="Arial" panose="020B0604020202020204" pitchFamily="34" charset="0"/>
              </a:rPr>
              <a:t>i </a:t>
            </a:r>
            <a:r>
              <a:rPr lang="hr-HR" sz="1800" b="1" dirty="0">
                <a:solidFill>
                  <a:srgbClr val="C00000"/>
                </a:solidFill>
                <a:cs typeface="Arial" panose="020B0604020202020204" pitchFamily="34" charset="0"/>
              </a:rPr>
              <a:t>imati suglasnost </a:t>
            </a:r>
            <a:r>
              <a:rPr lang="hr-HR" sz="1800" dirty="0">
                <a:cs typeface="Arial" panose="020B0604020202020204" pitchFamily="34" charset="0"/>
              </a:rPr>
              <a:t>Ministarstva znanosti  i obrazovanja </a:t>
            </a:r>
            <a:r>
              <a:rPr lang="hr-HR" sz="1800" dirty="0" smtClean="0">
                <a:cs typeface="Arial" panose="020B0604020202020204" pitchFamily="34" charset="0"/>
              </a:rPr>
              <a:t>i </a:t>
            </a:r>
            <a:r>
              <a:rPr lang="hr-HR" sz="1800" dirty="0">
                <a:cs typeface="Arial" panose="020B0604020202020204" pitchFamily="34" charset="0"/>
              </a:rPr>
              <a:t>mišljenje Agencije za odgoj i obrazovanje koje dostavljaju prije potpisivanja Ugovora (</a:t>
            </a:r>
            <a:r>
              <a:rPr lang="hr-HR" sz="1800" b="1" dirty="0">
                <a:solidFill>
                  <a:srgbClr val="C00000"/>
                </a:solidFill>
                <a:cs typeface="Arial" panose="020B0604020202020204" pitchFamily="34" charset="0"/>
              </a:rPr>
              <a:t>iz 2018. godine</a:t>
            </a:r>
            <a:r>
              <a:rPr lang="hr-HR" sz="1800" dirty="0">
                <a:cs typeface="Arial" panose="020B0604020202020204" pitchFamily="34" charset="0"/>
              </a:rPr>
              <a:t>) </a:t>
            </a:r>
            <a:endParaRPr lang="hr-HR" sz="1800" dirty="0" smtClean="0">
              <a:cs typeface="Arial" panose="020B0604020202020204" pitchFamily="34" charset="0"/>
            </a:endParaRPr>
          </a:p>
          <a:p>
            <a:pPr algn="just"/>
            <a:endParaRPr lang="hr-HR" sz="1800" dirty="0">
              <a:cs typeface="Arial" panose="020B0604020202020204" pitchFamily="34" charset="0"/>
            </a:endParaRPr>
          </a:p>
          <a:p>
            <a:pPr algn="just"/>
            <a:r>
              <a:rPr lang="hr-HR" sz="1800" dirty="0"/>
              <a:t>Obrasci potrebni za prijavu projekta, zajedno s uputama za prijavljivanje, bit će dostupni  na mrežnim stranicama Ureda/ministarstava/Nacionalne </a:t>
            </a:r>
            <a:r>
              <a:rPr lang="hr-HR" sz="1800" dirty="0" smtClean="0"/>
              <a:t>zaklade</a:t>
            </a:r>
          </a:p>
          <a:p>
            <a:pPr algn="just"/>
            <a:endParaRPr lang="hr-HR" sz="1800" dirty="0"/>
          </a:p>
          <a:p>
            <a:pPr algn="just"/>
            <a:r>
              <a:rPr lang="hr-HR" sz="1800" dirty="0"/>
              <a:t>Rok za podnošenje prijava bit će </a:t>
            </a:r>
            <a:r>
              <a:rPr lang="hr-HR" sz="1800" b="1" dirty="0"/>
              <a:t>30 dana </a:t>
            </a:r>
            <a:r>
              <a:rPr lang="hr-HR" sz="1800" dirty="0"/>
              <a:t>od dana objave Natječaj</a:t>
            </a:r>
            <a:r>
              <a:rPr lang="hr-HR" sz="1600" dirty="0"/>
              <a:t>a</a:t>
            </a:r>
            <a:r>
              <a:rPr lang="hr-HR" sz="1600" dirty="0" smtClean="0"/>
              <a:t>.</a:t>
            </a:r>
            <a:endParaRPr lang="hr-HR" sz="1800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1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754195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slov 1"/>
          <p:cNvSpPr>
            <a:spLocks noGrp="1"/>
          </p:cNvSpPr>
          <p:nvPr>
            <p:ph type="title"/>
          </p:nvPr>
        </p:nvSpPr>
        <p:spPr>
          <a:xfrm>
            <a:off x="468313" y="-19049"/>
            <a:ext cx="8229600" cy="927770"/>
          </a:xfrm>
        </p:spPr>
        <p:txBody>
          <a:bodyPr/>
          <a:lstStyle/>
          <a:p>
            <a:r>
              <a:rPr lang="hr-HR" b="1" dirty="0" smtClean="0">
                <a:solidFill>
                  <a:srgbClr val="A50021"/>
                </a:solidFill>
                <a:latin typeface="Verdana" pitchFamily="34" charset="0"/>
              </a:rPr>
              <a:t> </a:t>
            </a:r>
            <a:r>
              <a:rPr lang="hr-HR" sz="2000" b="1" dirty="0" smtClean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PRIORITETI ZA DODJELU BESPOVRATNIH SREDSTAVA</a:t>
            </a: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2291" name="Rezervirano mjesto sadržaja 2"/>
          <p:cNvSpPr>
            <a:spLocks noGrp="1"/>
          </p:cNvSpPr>
          <p:nvPr>
            <p:ph idx="1"/>
          </p:nvPr>
        </p:nvSpPr>
        <p:spPr>
          <a:xfrm>
            <a:off x="395288" y="836712"/>
            <a:ext cx="8291512" cy="5544616"/>
          </a:xfrm>
        </p:spPr>
        <p:txBody>
          <a:bodyPr/>
          <a:lstStyle/>
          <a:p>
            <a:r>
              <a:rPr lang="hr-HR" sz="1400" b="1" u="sng" dirty="0" smtClean="0"/>
              <a:t>PI.A  </a:t>
            </a:r>
            <a:r>
              <a:rPr lang="hr-HR" sz="1400" b="1" u="sng" dirty="0"/>
              <a:t>PROJEKTI PREVENCIJE </a:t>
            </a:r>
            <a:r>
              <a:rPr lang="hr-HR" sz="1400" b="1" u="sng" dirty="0" smtClean="0"/>
              <a:t>OVISNOSTI</a:t>
            </a:r>
          </a:p>
          <a:p>
            <a:pPr marL="0" indent="0">
              <a:buNone/>
            </a:pPr>
            <a:endParaRPr lang="hr-HR" sz="1400" b="1" u="sng" dirty="0" smtClean="0"/>
          </a:p>
          <a:p>
            <a:r>
              <a:rPr lang="hr-HR" sz="1400" b="1" u="sng" dirty="0"/>
              <a:t>PI.A1.</a:t>
            </a:r>
            <a:r>
              <a:rPr lang="hr-HR" sz="1400" b="1" dirty="0"/>
              <a:t>  Projekti univerzalne </a:t>
            </a:r>
            <a:r>
              <a:rPr lang="hr-HR" sz="1400" b="1" dirty="0" smtClean="0"/>
              <a:t>prevencije</a:t>
            </a:r>
          </a:p>
          <a:p>
            <a:pPr marL="0" indent="0" algn="just">
              <a:buNone/>
            </a:pPr>
            <a:r>
              <a:rPr lang="hr-HR" sz="1400" i="1" dirty="0"/>
              <a:t>Usmjereni su na opću populaciju (cijelu populacijsku grupu) koja nije identificirana na osnovi individualnog rizika (učenici, roditelji, lokalna zajednica). Ove se intervencije fokusiraju na razvoj vještina i normi, percepcije normi i interakcije s vršnjacima i </a:t>
            </a:r>
            <a:r>
              <a:rPr lang="hr-HR" sz="1400" i="1" dirty="0" smtClean="0"/>
              <a:t>društvom.</a:t>
            </a:r>
            <a:endParaRPr lang="hr-HR" sz="1400" i="1" dirty="0"/>
          </a:p>
          <a:p>
            <a:pPr marL="0" indent="0" algn="just">
              <a:buNone/>
            </a:pPr>
            <a:r>
              <a:rPr lang="hr-HR" sz="1400" i="1" dirty="0" smtClean="0"/>
              <a:t> </a:t>
            </a:r>
            <a:r>
              <a:rPr lang="hr-HR" sz="1400" dirty="0">
                <a:solidFill>
                  <a:srgbClr val="C00000"/>
                </a:solidFill>
              </a:rPr>
              <a:t>U ovom </a:t>
            </a:r>
            <a:r>
              <a:rPr lang="hr-HR" sz="1400" dirty="0" smtClean="0">
                <a:solidFill>
                  <a:srgbClr val="C00000"/>
                </a:solidFill>
              </a:rPr>
              <a:t>prioritetu</a:t>
            </a:r>
            <a:r>
              <a:rPr lang="hr-HR" sz="1400" i="1" dirty="0" smtClean="0">
                <a:solidFill>
                  <a:srgbClr val="C00000"/>
                </a:solidFill>
              </a:rPr>
              <a:t> </a:t>
            </a:r>
            <a:r>
              <a:rPr lang="hr-HR" sz="1400" dirty="0">
                <a:solidFill>
                  <a:srgbClr val="C00000"/>
                </a:solidFill>
              </a:rPr>
              <a:t>mogu se prijavljivati</a:t>
            </a:r>
            <a:r>
              <a:rPr lang="hr-HR" sz="1400" b="1" dirty="0">
                <a:solidFill>
                  <a:srgbClr val="C00000"/>
                </a:solidFill>
              </a:rPr>
              <a:t> i inovativni projekti</a:t>
            </a:r>
            <a:r>
              <a:rPr lang="hr-HR" sz="1400" dirty="0">
                <a:solidFill>
                  <a:srgbClr val="C00000"/>
                </a:solidFill>
              </a:rPr>
              <a:t> </a:t>
            </a:r>
            <a:endParaRPr lang="hr-HR" sz="1400" i="1" dirty="0" smtClean="0">
              <a:solidFill>
                <a:srgbClr val="C00000"/>
              </a:solidFill>
            </a:endParaRPr>
          </a:p>
          <a:p>
            <a:r>
              <a:rPr lang="hr-HR" sz="1400" b="1" u="sng" dirty="0"/>
              <a:t>PI.A2.</a:t>
            </a:r>
            <a:r>
              <a:rPr lang="hr-HR" sz="1400" b="1" dirty="0"/>
              <a:t>  Projekti selektivne prevencije</a:t>
            </a:r>
            <a:r>
              <a:rPr lang="hr-HR" sz="1400" b="1" i="1" dirty="0"/>
              <a:t> </a:t>
            </a:r>
            <a:endParaRPr lang="hr-HR" sz="1400" b="1" i="1" dirty="0" smtClean="0"/>
          </a:p>
          <a:p>
            <a:pPr marL="0" indent="0" algn="just">
              <a:buNone/>
            </a:pPr>
            <a:r>
              <a:rPr lang="hr-HR" sz="1400" i="1" dirty="0"/>
              <a:t>Selektivne preventivne intervencije namijenjene su ranjivim skupinama, obiteljima ili zajednicama, koje su temeljem svojih obilježja </a:t>
            </a:r>
            <a:r>
              <a:rPr lang="hr-HR" sz="1400" i="1" dirty="0" smtClean="0"/>
              <a:t>u </a:t>
            </a:r>
            <a:r>
              <a:rPr lang="hr-HR" sz="1400" i="1" dirty="0"/>
              <a:t>pojačanom riziku za razvoj problema ovisnosti. Ove intervencije usmjerene su na unaprjeđenje vještina nošenja s izazovima života, kao i na poboljšanje društvenih </a:t>
            </a:r>
            <a:r>
              <a:rPr lang="hr-HR" sz="1400" i="1" dirty="0" smtClean="0"/>
              <a:t>uvjeta.</a:t>
            </a:r>
          </a:p>
          <a:p>
            <a:pPr marL="0" indent="0" algn="just">
              <a:buNone/>
            </a:pPr>
            <a:r>
              <a:rPr lang="hr-HR" sz="1400" dirty="0">
                <a:solidFill>
                  <a:srgbClr val="C00000"/>
                </a:solidFill>
              </a:rPr>
              <a:t>obavezno se provode u partnerstvu s javnim ustanovama socijalne skrbi i drugim ustanovama</a:t>
            </a:r>
          </a:p>
          <a:p>
            <a:r>
              <a:rPr lang="hr-HR" sz="1400" b="1" u="sng" dirty="0"/>
              <a:t>PI.A3.</a:t>
            </a:r>
            <a:r>
              <a:rPr lang="hr-HR" sz="1400" b="1" dirty="0"/>
              <a:t>  Projekti indicirane prevencije </a:t>
            </a:r>
            <a:r>
              <a:rPr lang="hr-HR" sz="1400" b="1" dirty="0" smtClean="0"/>
              <a:t>ovisnosti</a:t>
            </a:r>
          </a:p>
          <a:p>
            <a:pPr marL="0" indent="0" algn="just">
              <a:buNone/>
            </a:pPr>
            <a:r>
              <a:rPr lang="hr-HR" sz="1400" i="1" dirty="0"/>
              <a:t>Indicirane preventivne intervencije usmjerene su na ranjive pojedince kroz jačanje vještina nošenja s individualnim osjetljivostima visokorizičnih pojedinaca koji pokazuju znakove/simptome ili imaju predispozicije za razvoj ovisnosti u kasnijem životu, kao što su npr. poremećaji mentalnog zdravlja, školski neuspjeh, asocijalno/agresivno ponašanje i </a:t>
            </a:r>
            <a:r>
              <a:rPr lang="hr-HR" sz="1400" i="1" dirty="0" smtClean="0"/>
              <a:t>slično. </a:t>
            </a:r>
          </a:p>
          <a:p>
            <a:pPr marL="0" indent="0" algn="just">
              <a:buNone/>
            </a:pPr>
            <a:r>
              <a:rPr lang="hr-HR" sz="1400" i="1" dirty="0">
                <a:solidFill>
                  <a:srgbClr val="C00000"/>
                </a:solidFill>
              </a:rPr>
              <a:t>obavezno se provode u partnerstvu s javnim ustanovama socijalne skrbi i drugim ustanovama</a:t>
            </a:r>
          </a:p>
          <a:p>
            <a:r>
              <a:rPr lang="hr-HR" sz="1400" b="1" u="sng" dirty="0"/>
              <a:t>PI.A4.</a:t>
            </a:r>
            <a:r>
              <a:rPr lang="hr-HR" sz="1400" b="1" dirty="0"/>
              <a:t>  Strategije okruženja</a:t>
            </a:r>
          </a:p>
          <a:p>
            <a:pPr marL="0" indent="0" algn="just">
              <a:buNone/>
            </a:pPr>
            <a:r>
              <a:rPr lang="hr-HR" sz="1400" i="1" dirty="0"/>
              <a:t>Strategije okruženja su intervencije koje su usmjerene na mijenjanje socijalnog, fizičkog i ekonomskog </a:t>
            </a:r>
            <a:r>
              <a:rPr lang="hr-HR" sz="1400" i="1" dirty="0" smtClean="0"/>
              <a:t>kontekst a </a:t>
            </a:r>
            <a:r>
              <a:rPr lang="hr-HR" sz="1400" i="1" dirty="0"/>
              <a:t>temeljem čega se utječe na mijenjanje ljudskog ponašanja</a:t>
            </a:r>
            <a:r>
              <a:rPr lang="hr-HR" sz="1400" i="1" dirty="0" smtClean="0"/>
              <a:t>.</a:t>
            </a:r>
            <a:r>
              <a:rPr lang="hr-HR" sz="1400" dirty="0"/>
              <a:t> </a:t>
            </a:r>
            <a:endParaRPr lang="hr-HR" sz="1400" dirty="0" smtClean="0"/>
          </a:p>
          <a:p>
            <a:pPr marL="0" indent="0" algn="just">
              <a:buNone/>
            </a:pPr>
            <a:r>
              <a:rPr lang="hr-HR" sz="1400" dirty="0" smtClean="0">
                <a:solidFill>
                  <a:srgbClr val="C00000"/>
                </a:solidFill>
              </a:rPr>
              <a:t>U </a:t>
            </a:r>
            <a:r>
              <a:rPr lang="hr-HR" sz="1400" dirty="0">
                <a:solidFill>
                  <a:srgbClr val="C00000"/>
                </a:solidFill>
              </a:rPr>
              <a:t>ovom prioritetu</a:t>
            </a:r>
            <a:r>
              <a:rPr lang="hr-HR" sz="1400" i="1" dirty="0">
                <a:solidFill>
                  <a:srgbClr val="C00000"/>
                </a:solidFill>
              </a:rPr>
              <a:t> </a:t>
            </a:r>
            <a:r>
              <a:rPr lang="hr-HR" sz="1400" dirty="0">
                <a:solidFill>
                  <a:srgbClr val="C00000"/>
                </a:solidFill>
              </a:rPr>
              <a:t>mogu se prijavljivati</a:t>
            </a:r>
            <a:r>
              <a:rPr lang="hr-HR" sz="1400" b="1" dirty="0">
                <a:solidFill>
                  <a:srgbClr val="C00000"/>
                </a:solidFill>
              </a:rPr>
              <a:t> i inovativni projekti</a:t>
            </a:r>
            <a:r>
              <a:rPr lang="hr-HR" sz="1400" dirty="0">
                <a:solidFill>
                  <a:srgbClr val="C00000"/>
                </a:solidFill>
              </a:rPr>
              <a:t> </a:t>
            </a:r>
            <a:endParaRPr lang="hr-HR" sz="1400" i="1" dirty="0" smtClean="0">
              <a:solidFill>
                <a:srgbClr val="C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4896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hr-HR" sz="2000" b="1" dirty="0" smtClean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PRIORITETI ZA DODJELU BESPOVRATNIH SREDSTAVA</a:t>
            </a:r>
            <a:endParaRPr lang="hr-H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5" name="Rezervirano mjesto sadržaja 2"/>
          <p:cNvSpPr>
            <a:spLocks noGrp="1"/>
          </p:cNvSpPr>
          <p:nvPr>
            <p:ph idx="1"/>
          </p:nvPr>
        </p:nvSpPr>
        <p:spPr>
          <a:xfrm>
            <a:off x="539750" y="1052513"/>
            <a:ext cx="8147050" cy="5073650"/>
          </a:xfrm>
        </p:spPr>
        <p:txBody>
          <a:bodyPr/>
          <a:lstStyle/>
          <a:p>
            <a:pPr marL="0" indent="0">
              <a:buNone/>
            </a:pPr>
            <a:r>
              <a:rPr lang="hr-HR" sz="1800" b="1" u="sng" dirty="0"/>
              <a:t>PI.B PROJEKTI ZA SIGURNIJA NOĆNA OKRUŽENJA </a:t>
            </a:r>
            <a:endParaRPr lang="hr-HR" sz="1800" dirty="0"/>
          </a:p>
          <a:p>
            <a:pPr marL="0" indent="0">
              <a:buNone/>
            </a:pPr>
            <a:endParaRPr lang="hr-HR" sz="1800" dirty="0" smtClean="0">
              <a:latin typeface="Calibri" pitchFamily="34" charset="0"/>
            </a:endParaRPr>
          </a:p>
          <a:p>
            <a:pPr marL="0" indent="0" algn="just">
              <a:buNone/>
            </a:pPr>
            <a:r>
              <a:rPr lang="hr-HR" sz="1600" i="1" dirty="0"/>
              <a:t>Projekti prevencije koji se provode na mjestima okupljanja mladih (primjerice, u noćnim klubovima, festivalima…), kao što su primjerice: višekomponentne intervencije koje se provode u okviru prostora za zabavu, uključujući različite kombinacije edukacije osoblja i vlasnika klubova za odgovorno točenje alkoholnih pića i postupanje s osobama pod utjecajem </a:t>
            </a:r>
            <a:r>
              <a:rPr lang="hr-HR" sz="1600" i="1" dirty="0" smtClean="0"/>
              <a:t>alkohola;</a:t>
            </a:r>
            <a:r>
              <a:rPr lang="hr-HR" sz="1600" dirty="0"/>
              <a:t> </a:t>
            </a:r>
            <a:r>
              <a:rPr lang="hr-HR" sz="1600" i="1" dirty="0" smtClean="0"/>
              <a:t>promicanje </a:t>
            </a:r>
            <a:r>
              <a:rPr lang="hr-HR" sz="1600" i="1" dirty="0"/>
              <a:t>provedbe zakona te intervencije usmjerene na osvješćivanje o odredbama postojećih zakona,</a:t>
            </a:r>
            <a:r>
              <a:rPr lang="hr-HR" sz="1600" i="1" dirty="0" smtClean="0"/>
              <a:t> suradnja </a:t>
            </a:r>
            <a:r>
              <a:rPr lang="hr-HR" sz="1600" i="1" dirty="0"/>
              <a:t>sa zdravstvenim i socijalnim sektorima, podizanje razine svijesti, intervencije koje obuhvaćaju promjenu stavova i normi, kombinacije intervencija za različite razine rizika i strategija okruženja…</a:t>
            </a:r>
          </a:p>
          <a:p>
            <a:pPr marL="0" indent="0">
              <a:buNone/>
            </a:pPr>
            <a:endParaRPr lang="hr-HR" sz="18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hr-HR" sz="1800" dirty="0" smtClean="0">
                <a:solidFill>
                  <a:srgbClr val="C00000"/>
                </a:solidFill>
              </a:rPr>
              <a:t>U </a:t>
            </a:r>
            <a:r>
              <a:rPr lang="hr-HR" sz="1800" dirty="0">
                <a:solidFill>
                  <a:srgbClr val="C00000"/>
                </a:solidFill>
              </a:rPr>
              <a:t>ovom prioritetu</a:t>
            </a:r>
            <a:r>
              <a:rPr lang="hr-HR" sz="1800" i="1" dirty="0">
                <a:solidFill>
                  <a:srgbClr val="C00000"/>
                </a:solidFill>
              </a:rPr>
              <a:t> </a:t>
            </a:r>
            <a:r>
              <a:rPr lang="hr-HR" sz="1800" dirty="0">
                <a:solidFill>
                  <a:srgbClr val="C00000"/>
                </a:solidFill>
              </a:rPr>
              <a:t>mogu se prijavljivati</a:t>
            </a:r>
            <a:r>
              <a:rPr lang="hr-HR" sz="1800" b="1" dirty="0">
                <a:solidFill>
                  <a:srgbClr val="C00000"/>
                </a:solidFill>
              </a:rPr>
              <a:t> i inovativni projekti</a:t>
            </a:r>
            <a:r>
              <a:rPr lang="hr-HR" sz="1800" dirty="0">
                <a:solidFill>
                  <a:srgbClr val="C00000"/>
                </a:solidFill>
              </a:rPr>
              <a:t> </a:t>
            </a:r>
            <a:endParaRPr lang="hr-HR" sz="1800" i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hr-HR" sz="18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61000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slov 1"/>
          <p:cNvSpPr>
            <a:spLocks noGrp="1"/>
          </p:cNvSpPr>
          <p:nvPr>
            <p:ph type="title"/>
          </p:nvPr>
        </p:nvSpPr>
        <p:spPr>
          <a:xfrm>
            <a:off x="539750" y="274638"/>
            <a:ext cx="8147050" cy="922337"/>
          </a:xfrm>
        </p:spPr>
        <p:txBody>
          <a:bodyPr/>
          <a:lstStyle/>
          <a:p>
            <a:r>
              <a:rPr lang="hr-HR" sz="2000" b="1" dirty="0" smtClean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PRIORITETI ZA DODJELU BESPOVRATNIH SREDSTAVA</a:t>
            </a: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95288" y="1196975"/>
            <a:ext cx="8302625" cy="4670425"/>
          </a:xfrm>
        </p:spPr>
        <p:txBody>
          <a:bodyPr/>
          <a:lstStyle/>
          <a:p>
            <a:pPr>
              <a:defRPr/>
            </a:pPr>
            <a:r>
              <a:rPr lang="hr-HR" sz="1800" b="1" u="sng" dirty="0"/>
              <a:t>PI.C PROJEKTI PREVENCIJE OVISNOSTI KOJI SU U SKLADU S EUROPSKIM STANDARDIMA ZA KVALITETNU PREVENCIJU ZLOUPORABE DROGA (EDPQS) </a:t>
            </a:r>
            <a:endParaRPr lang="hr-HR" sz="1800" dirty="0"/>
          </a:p>
          <a:p>
            <a:pPr marL="0" indent="0">
              <a:buNone/>
              <a:defRPr/>
            </a:pPr>
            <a:endParaRPr lang="hr-HR" sz="1800" b="1" i="1" dirty="0" smtClean="0">
              <a:latin typeface="Calibri" panose="020F050202020403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hr-HR" sz="1600" i="1" dirty="0"/>
              <a:t>Ovo područje uključuje projekte univerzalne, selektivne i indicirane prevencije </a:t>
            </a:r>
            <a:r>
              <a:rPr lang="hr-HR" sz="1600" i="1" dirty="0" smtClean="0"/>
              <a:t>ovisnosti </a:t>
            </a:r>
            <a:r>
              <a:rPr lang="hr-HR" sz="1600" i="1" dirty="0"/>
              <a:t>te strategije okruženja. Projekti u ovom prioritetnom području bit će uzeti u razmatranje </a:t>
            </a:r>
            <a:r>
              <a:rPr lang="hr-HR" sz="1600" b="1" i="1" dirty="0">
                <a:solidFill>
                  <a:srgbClr val="C00000"/>
                </a:solidFill>
              </a:rPr>
              <a:t>samo ukoliko su opisani u skladu s Europskim standardima za kvalitetnu prevenciju zlouporabe droga</a:t>
            </a:r>
            <a:r>
              <a:rPr lang="hr-HR" sz="1600" b="1" i="1" dirty="0" smtClean="0">
                <a:solidFill>
                  <a:srgbClr val="C00000"/>
                </a:solidFill>
              </a:rPr>
              <a:t>.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hr-HR" sz="1600" dirty="0"/>
              <a:t>Europski standardi naglašavaju sljedeće elemente u preventivnom radu: relevantnost aktivnosti za ciljane populacije i politike; pridržavanje etičkih načela; integraciju i promicanje znanstvene utemeljenosti, kao i unutarnju koherentnost, izvedivost i održivost projekta. 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hr-HR" sz="1600" dirty="0"/>
              <a:t>Standardi propisuju način na koji se planiraju i provode preventivne intervencije, uvažavajući model projektnog </a:t>
            </a:r>
            <a:r>
              <a:rPr lang="hr-HR" sz="1600" dirty="0" smtClean="0"/>
              <a:t>ciklusa.</a:t>
            </a:r>
            <a:endParaRPr lang="hr-HR" sz="1600" i="1" dirty="0"/>
          </a:p>
          <a:p>
            <a:pPr marL="0" indent="0" algn="just">
              <a:buNone/>
              <a:defRPr/>
            </a:pPr>
            <a:endParaRPr lang="hr-HR" sz="1600" i="1" dirty="0"/>
          </a:p>
          <a:p>
            <a:pPr marL="0" indent="0" algn="just">
              <a:buNone/>
              <a:defRPr/>
            </a:pPr>
            <a:r>
              <a:rPr lang="hr-HR" sz="1600" dirty="0" smtClean="0">
                <a:solidFill>
                  <a:srgbClr val="C00000"/>
                </a:solidFill>
              </a:rPr>
              <a:t>U </a:t>
            </a:r>
            <a:r>
              <a:rPr lang="hr-HR" sz="1600" dirty="0">
                <a:solidFill>
                  <a:srgbClr val="C00000"/>
                </a:solidFill>
              </a:rPr>
              <a:t>ovom prioritetu</a:t>
            </a:r>
            <a:r>
              <a:rPr lang="hr-HR" sz="1600" i="1" dirty="0">
                <a:solidFill>
                  <a:srgbClr val="C00000"/>
                </a:solidFill>
              </a:rPr>
              <a:t> </a:t>
            </a:r>
            <a:r>
              <a:rPr lang="hr-HR" sz="1600" dirty="0">
                <a:solidFill>
                  <a:srgbClr val="C00000"/>
                </a:solidFill>
              </a:rPr>
              <a:t>mogu se prijavljivati</a:t>
            </a:r>
            <a:r>
              <a:rPr lang="hr-HR" sz="1600" b="1" dirty="0">
                <a:solidFill>
                  <a:srgbClr val="C00000"/>
                </a:solidFill>
              </a:rPr>
              <a:t> i inovativni projekti</a:t>
            </a:r>
            <a:r>
              <a:rPr lang="hr-HR" sz="1600" dirty="0">
                <a:solidFill>
                  <a:srgbClr val="C00000"/>
                </a:solidFill>
              </a:rPr>
              <a:t> </a:t>
            </a:r>
            <a:endParaRPr lang="hr-HR" sz="1600" i="1" dirty="0">
              <a:solidFill>
                <a:srgbClr val="C00000"/>
              </a:solidFill>
            </a:endParaRPr>
          </a:p>
          <a:p>
            <a:pPr marL="0" indent="0" algn="just">
              <a:buNone/>
              <a:defRPr/>
            </a:pPr>
            <a:endParaRPr lang="hr-HR" sz="1600" i="1" dirty="0"/>
          </a:p>
          <a:p>
            <a:pPr marL="0" indent="0">
              <a:buNone/>
              <a:defRPr/>
            </a:pPr>
            <a:endParaRPr lang="hr-HR" sz="1800" b="1" i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01401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slov 1"/>
          <p:cNvSpPr>
            <a:spLocks noGrp="1"/>
          </p:cNvSpPr>
          <p:nvPr>
            <p:ph type="title"/>
          </p:nvPr>
        </p:nvSpPr>
        <p:spPr>
          <a:xfrm>
            <a:off x="611188" y="274638"/>
            <a:ext cx="8075612" cy="1066800"/>
          </a:xfrm>
        </p:spPr>
        <p:txBody>
          <a:bodyPr/>
          <a:lstStyle/>
          <a:p>
            <a:r>
              <a:rPr lang="hr-HR" sz="2000" b="1" dirty="0" smtClean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PRIORITETI ZA DODJELU BESPOVRATNIH SREDSTAVA</a:t>
            </a: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5363" name="Rezervirano mjesto sadržaja 2"/>
          <p:cNvSpPr>
            <a:spLocks noGrp="1"/>
          </p:cNvSpPr>
          <p:nvPr>
            <p:ph idx="1"/>
          </p:nvPr>
        </p:nvSpPr>
        <p:spPr>
          <a:xfrm>
            <a:off x="468313" y="1052512"/>
            <a:ext cx="8218487" cy="5544839"/>
          </a:xfrm>
        </p:spPr>
        <p:txBody>
          <a:bodyPr/>
          <a:lstStyle/>
          <a:p>
            <a:r>
              <a:rPr lang="hr-HR" sz="1800" b="1" u="sng" dirty="0"/>
              <a:t>PII.</a:t>
            </a:r>
            <a:r>
              <a:rPr lang="hr-HR" sz="1800" b="1" dirty="0"/>
              <a:t> RESOCIJALIZACIJA </a:t>
            </a:r>
            <a:r>
              <a:rPr lang="hr-HR" sz="1800" b="1" dirty="0" smtClean="0"/>
              <a:t>OVISNIKA</a:t>
            </a:r>
          </a:p>
          <a:p>
            <a:pPr marL="0" indent="0">
              <a:buNone/>
            </a:pPr>
            <a:endParaRPr lang="hr-HR" sz="1800" b="1" dirty="0" smtClean="0"/>
          </a:p>
          <a:p>
            <a:pPr algn="just"/>
            <a:r>
              <a:rPr lang="hr-HR" sz="1600" dirty="0"/>
              <a:t>PII.A1 Projekti psihosocijalne podrške liječenih ovisnika nakon završenog tretmana u terapijskoj </a:t>
            </a:r>
            <a:r>
              <a:rPr lang="hr-HR" sz="1600" dirty="0" smtClean="0"/>
              <a:t>zajednici ili poslijepenalni prihvat </a:t>
            </a:r>
            <a:r>
              <a:rPr lang="hr-HR" sz="1600" dirty="0"/>
              <a:t>te uključivanje liječenih ovisnika u različite društvene aktivnosti s ciljem njihove društvene reintegracije </a:t>
            </a:r>
            <a:endParaRPr lang="hr-HR" sz="1600" dirty="0" smtClean="0"/>
          </a:p>
          <a:p>
            <a:pPr marL="0" indent="0" algn="just">
              <a:buNone/>
            </a:pPr>
            <a:r>
              <a:rPr lang="hr-HR" sz="1400" i="1" dirty="0"/>
              <a:t>Projekti koji uključuju: edukacije i informiranja rehabilitiranih ovisnika o mogućnostima školovanja, zapošljavanja i ostvarivanja različitih socijalnih prava iz projekata resocijalizacije, organiziranje grupnog i individualnog rada s rehabilitiranim ovisnicima i njihovim </a:t>
            </a:r>
            <a:r>
              <a:rPr lang="hr-HR" sz="1400" i="1" dirty="0" smtClean="0"/>
              <a:t>obiteljima i dr.</a:t>
            </a:r>
          </a:p>
          <a:p>
            <a:pPr marL="0" indent="0" algn="just">
              <a:buNone/>
            </a:pPr>
            <a:r>
              <a:rPr lang="hr-HR" sz="1400" i="1" dirty="0" smtClean="0"/>
              <a:t> </a:t>
            </a:r>
            <a:endParaRPr lang="hr-HR" sz="1400" i="1" dirty="0"/>
          </a:p>
          <a:p>
            <a:r>
              <a:rPr lang="hr-HR" sz="1600" dirty="0"/>
              <a:t>PII.A2 Projekti s ciljem rješavanja stambenih i drugih pitanja liječenih ovisnika </a:t>
            </a:r>
            <a:endParaRPr lang="hr-HR" sz="1600" dirty="0" smtClean="0"/>
          </a:p>
          <a:p>
            <a:pPr marL="0" indent="0" algn="just">
              <a:buNone/>
            </a:pPr>
            <a:r>
              <a:rPr lang="hr-HR" sz="1400" i="1" dirty="0"/>
              <a:t>Projekti koji uključuju: osnivanje stambenih zajednica za ovisnike koji se nakon završene rehabilitacije nemaju gdje vratiti </a:t>
            </a:r>
            <a:r>
              <a:rPr lang="hr-HR" sz="1400" i="1" dirty="0" smtClean="0"/>
              <a:t>s </a:t>
            </a:r>
            <a:r>
              <a:rPr lang="hr-HR" sz="1400" i="1" dirty="0"/>
              <a:t>posebnim naglaskom na osnivanje stambenih zajednica za žene ovisnice, pomoć u rješavanju stambenih pitanja, rad s obitelji ovisnika o drogama radi olakšanog povratka u obitelj i društvenu </a:t>
            </a:r>
            <a:r>
              <a:rPr lang="hr-HR" sz="1400" i="1" dirty="0" smtClean="0"/>
              <a:t>sredinu i dr.</a:t>
            </a:r>
          </a:p>
          <a:p>
            <a:pPr marL="0" indent="0" algn="just">
              <a:buNone/>
            </a:pPr>
            <a:endParaRPr lang="hr-HR" sz="1400" i="1" dirty="0"/>
          </a:p>
          <a:p>
            <a:r>
              <a:rPr lang="hr-HR" sz="1600" dirty="0"/>
              <a:t>PII.A3 Projekti pomoći u prekvalifikaciji, doškolovanju i pronalaženju zaposlenja liječenim ovisnicima </a:t>
            </a:r>
          </a:p>
          <a:p>
            <a:pPr marL="0" indent="0" algn="just">
              <a:buNone/>
            </a:pPr>
            <a:r>
              <a:rPr lang="hr-HR" sz="1400" i="1" dirty="0"/>
              <a:t>Projekti koji uključuju; organiziranje različitih tečajeva i strukovne izobrazbe, organiziranje doškolovanja i prekvalifikacije, zapošljavanje i organiziranje različitih oblika pomoći pri zapošljavanju rehabilitiranih </a:t>
            </a:r>
            <a:r>
              <a:rPr lang="hr-HR" sz="1400" i="1" dirty="0" smtClean="0"/>
              <a:t>ovisnika</a:t>
            </a:r>
            <a:r>
              <a:rPr lang="hr-HR" sz="1400" i="1" dirty="0"/>
              <a:t> </a:t>
            </a:r>
            <a:r>
              <a:rPr lang="hr-HR" sz="1400" i="1" dirty="0" smtClean="0"/>
              <a:t>i dr.</a:t>
            </a:r>
          </a:p>
          <a:p>
            <a:pPr marL="0" indent="0" algn="just">
              <a:buNone/>
            </a:pPr>
            <a:r>
              <a:rPr lang="hr-HR" sz="1400" dirty="0">
                <a:solidFill>
                  <a:srgbClr val="C00000"/>
                </a:solidFill>
              </a:rPr>
              <a:t>Prijava projekata u partnerstvu </a:t>
            </a:r>
            <a:r>
              <a:rPr lang="hr-HR" sz="1400" dirty="0" smtClean="0">
                <a:solidFill>
                  <a:srgbClr val="C00000"/>
                </a:solidFill>
              </a:rPr>
              <a:t>je </a:t>
            </a:r>
            <a:r>
              <a:rPr lang="hr-HR" sz="1400" dirty="0">
                <a:solidFill>
                  <a:srgbClr val="C00000"/>
                </a:solidFill>
              </a:rPr>
              <a:t>obavezna s nekom odgojno-obrazovnom ustanovom</a:t>
            </a:r>
            <a:endParaRPr lang="hr-HR" sz="1400" dirty="0" smtClean="0">
              <a:solidFill>
                <a:srgbClr val="C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8962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z="2000" b="1" dirty="0" smtClean="0">
                <a:solidFill>
                  <a:srgbClr val="A50021"/>
                </a:solidFill>
                <a:ea typeface="Verdana" pitchFamily="34" charset="0"/>
                <a:cs typeface="Verdana" pitchFamily="34" charset="0"/>
              </a:rPr>
              <a:t>INDIKATIVNI KALENDAR NATJEČAJA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2852738"/>
            <a:ext cx="8229600" cy="2798762"/>
          </a:xfrm>
        </p:spPr>
        <p:txBody>
          <a:bodyPr/>
          <a:lstStyle/>
          <a:p>
            <a:pPr>
              <a:buClr>
                <a:srgbClr val="FF0000"/>
              </a:buClr>
              <a:defRPr/>
            </a:pPr>
            <a:endParaRPr lang="hr-HR" sz="1600" dirty="0" smtClean="0"/>
          </a:p>
          <a:p>
            <a:pPr marL="0" indent="0">
              <a:buClr>
                <a:srgbClr val="FF0000"/>
              </a:buClr>
              <a:buFontTx/>
              <a:buNone/>
              <a:defRPr/>
            </a:pPr>
            <a:endParaRPr lang="hr-HR" sz="1600" dirty="0"/>
          </a:p>
          <a:p>
            <a:pPr>
              <a:buClr>
                <a:srgbClr val="FF0000"/>
              </a:buClr>
              <a:defRPr/>
            </a:pPr>
            <a:endParaRPr lang="hr-HR" sz="1600" dirty="0" smtClean="0"/>
          </a:p>
          <a:p>
            <a:pPr>
              <a:buClr>
                <a:srgbClr val="FF0000"/>
              </a:buClr>
              <a:defRPr/>
            </a:pPr>
            <a:endParaRPr lang="hr-HR" sz="1600" dirty="0"/>
          </a:p>
          <a:p>
            <a:pPr marL="0" indent="0">
              <a:buFontTx/>
              <a:buNone/>
              <a:defRPr/>
            </a:pPr>
            <a:endParaRPr lang="hr-HR" sz="1600" i="1" dirty="0"/>
          </a:p>
          <a:p>
            <a:pPr marL="0" indent="0">
              <a:buFontTx/>
              <a:buNone/>
              <a:defRPr/>
            </a:pPr>
            <a:endParaRPr lang="hr-HR" sz="1600" i="1" dirty="0" smtClean="0"/>
          </a:p>
          <a:p>
            <a:pPr marL="0" indent="0">
              <a:buFontTx/>
              <a:buNone/>
              <a:defRPr/>
            </a:pPr>
            <a:endParaRPr lang="hr-HR" sz="1600" i="1" dirty="0">
              <a:latin typeface="Calibri" panose="020F0502020204030204" pitchFamily="34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hr-HR" altLang="sr-Latn-RS" sz="1600" dirty="0" smtClean="0">
              <a:latin typeface="Calibri" panose="020F0502020204030204" pitchFamily="34" charset="0"/>
            </a:endParaRPr>
          </a:p>
        </p:txBody>
      </p:sp>
      <p:graphicFrame>
        <p:nvGraphicFramePr>
          <p:cNvPr id="2" name="Tablic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6184238"/>
              </p:ext>
            </p:extLst>
          </p:nvPr>
        </p:nvGraphicFramePr>
        <p:xfrm>
          <a:off x="1187624" y="1340768"/>
          <a:ext cx="6840934" cy="38167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0467"/>
                <a:gridCol w="3420467"/>
              </a:tblGrid>
              <a:tr h="849152">
                <a:tc>
                  <a:txBody>
                    <a:bodyPr/>
                    <a:lstStyle/>
                    <a:p>
                      <a:pPr algn="l"/>
                      <a:r>
                        <a:rPr kumimoji="0" lang="hr-HR" sz="1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OBJAVA NATJEČAJA </a:t>
                      </a:r>
                      <a:endParaRPr lang="hr-HR" sz="1800" dirty="0"/>
                    </a:p>
                  </a:txBody>
                  <a:tcPr marL="91449" marR="91449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1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OŽUJAK</a:t>
                      </a:r>
                      <a:endParaRPr lang="hr-HR" sz="1800" dirty="0"/>
                    </a:p>
                  </a:txBody>
                  <a:tcPr marL="91449" marR="91449" anchor="ctr"/>
                </a:tc>
              </a:tr>
              <a:tr h="127372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1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KOMISIJSKO OTVARANJE PRIJAVA I PROVJERA FORMALNIH UVJETA</a:t>
                      </a:r>
                    </a:p>
                  </a:txBody>
                  <a:tcPr marL="91449" marR="91449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1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TRAVANJ</a:t>
                      </a:r>
                      <a:endParaRPr lang="hr-HR" sz="1800" dirty="0"/>
                    </a:p>
                  </a:txBody>
                  <a:tcPr marL="91449" marR="91449" anchor="ctr"/>
                </a:tc>
              </a:tr>
              <a:tr h="674907">
                <a:tc>
                  <a:txBody>
                    <a:bodyPr/>
                    <a:lstStyle/>
                    <a:p>
                      <a:pPr algn="l"/>
                      <a:r>
                        <a:rPr kumimoji="0" lang="hr-HR" sz="1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OCJENJIVANJE PROJEKATA </a:t>
                      </a:r>
                      <a:endParaRPr lang="hr-HR" sz="1800" dirty="0"/>
                    </a:p>
                  </a:txBody>
                  <a:tcPr marL="91449" marR="91449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1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SVIBANJ</a:t>
                      </a:r>
                    </a:p>
                  </a:txBody>
                  <a:tcPr marL="91449" marR="91449" anchor="ctr"/>
                </a:tc>
              </a:tr>
              <a:tr h="509492">
                <a:tc>
                  <a:txBody>
                    <a:bodyPr/>
                    <a:lstStyle/>
                    <a:p>
                      <a:pPr algn="l"/>
                      <a:r>
                        <a:rPr kumimoji="0" lang="hr-HR" sz="1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ODLUKA O FINANCIRANJU </a:t>
                      </a:r>
                      <a:endParaRPr lang="hr-HR" sz="1800" dirty="0"/>
                    </a:p>
                  </a:txBody>
                  <a:tcPr marL="91449" marR="91449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1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LIPANJ</a:t>
                      </a:r>
                      <a:endParaRPr kumimoji="0" lang="hr-HR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 marL="91449" marR="91449" anchor="ctr"/>
                </a:tc>
              </a:tr>
              <a:tr h="509492">
                <a:tc>
                  <a:txBody>
                    <a:bodyPr/>
                    <a:lstStyle/>
                    <a:p>
                      <a:pPr algn="l"/>
                      <a:r>
                        <a:rPr kumimoji="0" lang="hr-HR" sz="1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UGOVARANJE</a:t>
                      </a:r>
                      <a:endParaRPr lang="hr-HR" sz="1800" dirty="0"/>
                    </a:p>
                  </a:txBody>
                  <a:tcPr marL="91449" marR="9144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r-HR" sz="1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SRPANJ</a:t>
                      </a:r>
                      <a:endParaRPr lang="hr-HR" sz="1800" dirty="0"/>
                    </a:p>
                  </a:txBody>
                  <a:tcPr marL="91449" marR="91449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634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r-HR" sz="2000" b="1" dirty="0">
                <a:solidFill>
                  <a:srgbClr val="A50021"/>
                </a:solidFill>
                <a:latin typeface="+mj-lt"/>
                <a:ea typeface="Verdana" pitchFamily="34" charset="0"/>
                <a:cs typeface="Verdana" pitchFamily="34" charset="0"/>
              </a:rPr>
              <a:t>Predstavljanje </a:t>
            </a:r>
            <a:r>
              <a:rPr lang="hr-HR" sz="2000" b="1" dirty="0" smtClean="0">
                <a:solidFill>
                  <a:srgbClr val="A50021"/>
                </a:solidFill>
                <a:latin typeface="+mj-lt"/>
                <a:ea typeface="Verdana" pitchFamily="34" charset="0"/>
                <a:cs typeface="Verdana" pitchFamily="34" charset="0"/>
              </a:rPr>
              <a:t>natječaja</a:t>
            </a:r>
          </a:p>
          <a:p>
            <a:pPr marL="0" indent="0" algn="ctr">
              <a:buNone/>
            </a:pPr>
            <a:endParaRPr lang="hr-HR" sz="2000" b="1" dirty="0">
              <a:solidFill>
                <a:srgbClr val="A50021"/>
              </a:solidFill>
              <a:latin typeface="+mj-lt"/>
              <a:ea typeface="Verdana" pitchFamily="34" charset="0"/>
              <a:cs typeface="Verdana" pitchFamily="34" charset="0"/>
            </a:endParaRPr>
          </a:p>
          <a:p>
            <a:pPr marL="0" indent="0" algn="ctr">
              <a:buNone/>
            </a:pPr>
            <a:r>
              <a:rPr lang="hr-HR" sz="1600" dirty="0" smtClean="0"/>
              <a:t>za </a:t>
            </a:r>
            <a:r>
              <a:rPr lang="hr-HR" sz="1600" dirty="0"/>
              <a:t>udruge koje djeluju u području </a:t>
            </a:r>
            <a:r>
              <a:rPr lang="hr-HR" sz="1600" dirty="0" smtClean="0"/>
              <a:t>ovisnosti</a:t>
            </a:r>
          </a:p>
          <a:p>
            <a:pPr marL="0" indent="0" algn="ctr">
              <a:buNone/>
            </a:pPr>
            <a:endParaRPr lang="hr-HR" sz="1600" dirty="0"/>
          </a:p>
          <a:p>
            <a:pPr marL="0" indent="0" algn="ctr">
              <a:buNone/>
            </a:pPr>
            <a:r>
              <a:rPr lang="hr-HR" sz="1600" dirty="0" smtClean="0"/>
              <a:t>tijekom </a:t>
            </a:r>
            <a:r>
              <a:rPr lang="hr-HR" sz="1600" dirty="0"/>
              <a:t>ožujka 2018</a:t>
            </a:r>
            <a:r>
              <a:rPr lang="hr-HR" sz="1600" dirty="0" smtClean="0"/>
              <a:t>.</a:t>
            </a:r>
          </a:p>
          <a:p>
            <a:pPr marL="0" indent="0" algn="ctr">
              <a:buNone/>
            </a:pPr>
            <a:endParaRPr lang="hr-HR" sz="1600" dirty="0"/>
          </a:p>
          <a:p>
            <a:pPr marL="0" indent="0" algn="ctr">
              <a:buNone/>
            </a:pPr>
            <a:endParaRPr lang="hr-HR" sz="1600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1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984754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7588"/>
            <a:ext cx="8229600" cy="2436812"/>
          </a:xfrm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hr-HR" sz="2800" b="1" smtClean="0">
                <a:solidFill>
                  <a:srgbClr val="D00000"/>
                </a:solidFill>
                <a:cs typeface="Arial" charset="0"/>
              </a:rPr>
              <a:t>ZAHVALJUJEM NA POZORNOSTI</a:t>
            </a:r>
            <a:br>
              <a:rPr lang="hr-HR" sz="2800" b="1" smtClean="0">
                <a:solidFill>
                  <a:srgbClr val="D00000"/>
                </a:solidFill>
                <a:cs typeface="Arial" charset="0"/>
              </a:rPr>
            </a:br>
            <a:r>
              <a:rPr lang="hr-HR" sz="2800" b="1" smtClean="0">
                <a:solidFill>
                  <a:srgbClr val="D00000"/>
                </a:solidFill>
                <a:cs typeface="Arial" charset="0"/>
              </a:rPr>
              <a:t/>
            </a:r>
            <a:br>
              <a:rPr lang="hr-HR" sz="2800" b="1" smtClean="0">
                <a:solidFill>
                  <a:srgbClr val="D00000"/>
                </a:solidFill>
                <a:cs typeface="Arial" charset="0"/>
              </a:rPr>
            </a:br>
            <a:r>
              <a:rPr lang="hr-HR" sz="2800" b="1" smtClean="0">
                <a:solidFill>
                  <a:srgbClr val="D00000"/>
                </a:solidFill>
                <a:cs typeface="Arial" charset="0"/>
              </a:rPr>
              <a:t>Pitanja, komentari…</a:t>
            </a:r>
            <a:r>
              <a:rPr lang="en-US" sz="2800" b="1" smtClean="0">
                <a:solidFill>
                  <a:srgbClr val="D00000"/>
                </a:solidFill>
                <a:cs typeface="Arial" charset="0"/>
              </a:rPr>
              <a:t/>
            </a:r>
            <a:br>
              <a:rPr lang="en-US" sz="2800" b="1" smtClean="0">
                <a:solidFill>
                  <a:srgbClr val="D00000"/>
                </a:solidFill>
                <a:cs typeface="Arial" charset="0"/>
              </a:rPr>
            </a:br>
            <a:endParaRPr lang="en-US" sz="2800" b="1" smtClean="0">
              <a:solidFill>
                <a:srgbClr val="D00000"/>
              </a:solidFill>
              <a:cs typeface="Arial" charset="0"/>
            </a:endParaRPr>
          </a:p>
        </p:txBody>
      </p:sp>
      <p:sp>
        <p:nvSpPr>
          <p:cNvPr id="38915" name="Rectangle 5"/>
          <p:cNvSpPr>
            <a:spLocks noChangeArrowheads="1"/>
          </p:cNvSpPr>
          <p:nvPr/>
        </p:nvSpPr>
        <p:spPr bwMode="auto">
          <a:xfrm>
            <a:off x="2525713" y="4581525"/>
            <a:ext cx="263525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r-HR" altLang="ko-KR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260648"/>
            <a:ext cx="8208912" cy="1152128"/>
          </a:xfrm>
        </p:spPr>
        <p:txBody>
          <a:bodyPr/>
          <a:lstStyle/>
          <a:p>
            <a:pPr eaLnBrk="1" hangingPunct="1"/>
            <a:r>
              <a:rPr lang="hr-HR" sz="2000" b="1" dirty="0" smtClean="0"/>
              <a:t/>
            </a:r>
            <a:br>
              <a:rPr lang="hr-HR" sz="2000" b="1" dirty="0" smtClean="0"/>
            </a:br>
            <a:r>
              <a:rPr lang="hr-HR" sz="2000" b="1" dirty="0" smtClean="0">
                <a:solidFill>
                  <a:srgbClr val="A50021"/>
                </a:solidFill>
              </a:rPr>
              <a:t>OPIS PROBLEMA ČIJEM SE RJEŠAVANJU </a:t>
            </a:r>
            <a:br>
              <a:rPr lang="hr-HR" sz="2000" b="1" dirty="0" smtClean="0">
                <a:solidFill>
                  <a:srgbClr val="A50021"/>
                </a:solidFill>
              </a:rPr>
            </a:br>
            <a:r>
              <a:rPr lang="hr-HR" sz="2000" b="1" dirty="0" smtClean="0">
                <a:solidFill>
                  <a:srgbClr val="A50021"/>
                </a:solidFill>
              </a:rPr>
              <a:t>ŽELI DOPRINIJETI OVIM NATJEČAJEM</a:t>
            </a:r>
            <a:r>
              <a:rPr lang="en-US" sz="2000" dirty="0" smtClean="0"/>
              <a:t> </a:t>
            </a:r>
            <a:endParaRPr lang="hr-HR" sz="20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12776"/>
            <a:ext cx="8434958" cy="4752528"/>
          </a:xfrm>
        </p:spPr>
        <p:txBody>
          <a:bodyPr/>
          <a:lstStyle/>
          <a:p>
            <a:pPr marL="0" indent="0" algn="just">
              <a:buNone/>
            </a:pPr>
            <a:endParaRPr lang="hr-HR" sz="1400" dirty="0" smtClean="0"/>
          </a:p>
          <a:p>
            <a:pPr algn="just"/>
            <a:r>
              <a:rPr lang="hr-HR" sz="1600" dirty="0" smtClean="0"/>
              <a:t>Podaci – Hrvatska - </a:t>
            </a:r>
            <a:r>
              <a:rPr lang="hr-HR" sz="1600" dirty="0"/>
              <a:t>s</a:t>
            </a:r>
            <a:r>
              <a:rPr lang="hr-HR" sz="1600" dirty="0" smtClean="0"/>
              <a:t>ustav </a:t>
            </a:r>
            <a:r>
              <a:rPr lang="hr-HR" sz="1600" dirty="0"/>
              <a:t>za tretman stabilan i uspijeva sve dulje zadržati ovisnike u tretmanu, istraživanja </a:t>
            </a:r>
            <a:r>
              <a:rPr lang="hr-HR" sz="1600" dirty="0" smtClean="0"/>
              <a:t>– konzumiranje droga </a:t>
            </a:r>
            <a:r>
              <a:rPr lang="hr-HR" sz="1600" dirty="0"/>
              <a:t>u samom vrhu europskih </a:t>
            </a:r>
            <a:r>
              <a:rPr lang="hr-HR" sz="1600" dirty="0" smtClean="0"/>
              <a:t>zemalja</a:t>
            </a:r>
          </a:p>
          <a:p>
            <a:pPr algn="just"/>
            <a:r>
              <a:rPr lang="hr-HR" sz="1600" dirty="0" smtClean="0"/>
              <a:t>Hrvatska </a:t>
            </a:r>
            <a:r>
              <a:rPr lang="hr-HR" sz="1600" dirty="0"/>
              <a:t>prema konzumiranju kanabisa </a:t>
            </a:r>
            <a:r>
              <a:rPr lang="hr-HR" sz="1600" b="1" dirty="0">
                <a:solidFill>
                  <a:srgbClr val="C00000"/>
                </a:solidFill>
              </a:rPr>
              <a:t>na trećem mjestu u </a:t>
            </a:r>
            <a:r>
              <a:rPr lang="hr-HR" sz="1600" b="1" dirty="0" smtClean="0">
                <a:solidFill>
                  <a:srgbClr val="C00000"/>
                </a:solidFill>
              </a:rPr>
              <a:t>Europi</a:t>
            </a:r>
            <a:endParaRPr lang="hr-HR" sz="1600" b="1" dirty="0">
              <a:solidFill>
                <a:srgbClr val="C00000"/>
              </a:solidFill>
            </a:endParaRPr>
          </a:p>
          <a:p>
            <a:pPr algn="just"/>
            <a:r>
              <a:rPr lang="hr-HR" sz="1600" dirty="0" smtClean="0"/>
              <a:t>ESPAD - </a:t>
            </a:r>
            <a:r>
              <a:rPr lang="hr-HR" sz="1600" dirty="0"/>
              <a:t>22% učenika </a:t>
            </a:r>
            <a:r>
              <a:rPr lang="hr-HR" sz="1600" dirty="0" smtClean="0"/>
              <a:t>barem </a:t>
            </a:r>
            <a:r>
              <a:rPr lang="hr-HR" sz="1600" dirty="0"/>
              <a:t>jednom u životu probalo drogu, od kojih je najčešći kanabis koji je koristilo 21% </a:t>
            </a:r>
            <a:r>
              <a:rPr lang="hr-HR" sz="1600" dirty="0" smtClean="0"/>
              <a:t>učenika </a:t>
            </a:r>
          </a:p>
          <a:p>
            <a:pPr algn="just"/>
            <a:r>
              <a:rPr lang="hr-HR" sz="1600" dirty="0"/>
              <a:t>P</a:t>
            </a:r>
            <a:r>
              <a:rPr lang="hr-HR" sz="1600" dirty="0" smtClean="0"/>
              <a:t>rema </a:t>
            </a:r>
            <a:r>
              <a:rPr lang="hr-HR" sz="1600" dirty="0"/>
              <a:t>uzimanju novih psihoaktivnih droga </a:t>
            </a:r>
            <a:r>
              <a:rPr lang="hr-HR" sz="1600" b="1" dirty="0">
                <a:solidFill>
                  <a:srgbClr val="C00000"/>
                </a:solidFill>
              </a:rPr>
              <a:t>Hrvatska je iznad europskog prosjeka </a:t>
            </a:r>
            <a:r>
              <a:rPr lang="hr-HR" sz="1600" dirty="0"/>
              <a:t>(7% naspram 4% u Europskoj uniji</a:t>
            </a:r>
            <a:r>
              <a:rPr lang="hr-HR" sz="1600" dirty="0" smtClean="0"/>
              <a:t>)</a:t>
            </a:r>
            <a:endParaRPr lang="hr-HR" sz="1600" dirty="0"/>
          </a:p>
          <a:p>
            <a:pPr algn="just"/>
            <a:r>
              <a:rPr lang="hr-HR" sz="1600" dirty="0" smtClean="0"/>
              <a:t>Velika </a:t>
            </a:r>
            <a:r>
              <a:rPr lang="hr-HR" sz="1600" b="1" dirty="0"/>
              <a:t>raširenost konzumiranja legalnih sredstava ovisnosti </a:t>
            </a:r>
            <a:r>
              <a:rPr lang="hr-HR" sz="1600" dirty="0"/>
              <a:t>(alkohol, duhan i slično) kao i </a:t>
            </a:r>
            <a:r>
              <a:rPr lang="hr-HR" sz="1600" b="1" dirty="0"/>
              <a:t>razvijanje ovisničkih ponašanja </a:t>
            </a:r>
            <a:r>
              <a:rPr lang="hr-HR" sz="1600" dirty="0"/>
              <a:t>o društvenim igricama, kockanju, klađenju i </a:t>
            </a:r>
            <a:r>
              <a:rPr lang="hr-HR" sz="1600" dirty="0" smtClean="0"/>
              <a:t>slično  </a:t>
            </a:r>
          </a:p>
          <a:p>
            <a:pPr algn="just" eaLnBrk="1" hangingPunct="1"/>
            <a:r>
              <a:rPr lang="hr-HR" sz="1600" dirty="0" smtClean="0"/>
              <a:t>Uz mjere prevencije ovisnosti potrebno je intenzivno razvijati i mjere liječenja i psihosocijalnog tretmana osobito izvanbolničko liječenje te liječenje i tretman u terapijskim zajednicama. </a:t>
            </a:r>
            <a:endParaRPr lang="hr-HR" sz="1600" dirty="0"/>
          </a:p>
          <a:p>
            <a:pPr algn="just" eaLnBrk="1" hangingPunct="1"/>
            <a:r>
              <a:rPr lang="hr-HR" sz="1600" dirty="0"/>
              <a:t>Iako se u Republici Hrvatskoj kontinuirano od 2007. godine  provodi i </a:t>
            </a:r>
            <a:r>
              <a:rPr lang="hr-HR" sz="1600" b="1" dirty="0"/>
              <a:t>Projekt resocijalizacije </a:t>
            </a:r>
            <a:r>
              <a:rPr lang="hr-HR" sz="1600" dirty="0"/>
              <a:t>ovisnika o drogama koji je polučio relativno dobre rezultate, rezultati evaluacije istog pokazuju da i u ovom području postoji prostor za unapređenje, posebice u pogledu zapošljavanja liječenih ovisnika te planiranja posebnih programa resocijalizacije </a:t>
            </a:r>
            <a:r>
              <a:rPr lang="hr-HR" sz="1600" dirty="0" smtClean="0"/>
              <a:t>za ciljane skupine. </a:t>
            </a:r>
            <a:endParaRPr lang="hr-HR" sz="1600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hr-HR" sz="1400" dirty="0" smtClean="0"/>
          </a:p>
        </p:txBody>
      </p:sp>
    </p:spTree>
    <p:extLst>
      <p:ext uri="{BB962C8B-B14F-4D97-AF65-F5344CB8AC3E}">
        <p14:creationId xmlns:p14="http://schemas.microsoft.com/office/powerpoint/2010/main" val="240754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z="2000" b="1" dirty="0" smtClean="0">
                <a:solidFill>
                  <a:srgbClr val="A50021"/>
                </a:solidFill>
              </a:rPr>
              <a:t>OPĆI I POSEBNI CILJEVI NATJEČAJA</a:t>
            </a:r>
            <a:endParaRPr lang="hr-HR" sz="200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218487" cy="50006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hr-HR" sz="1600" b="1" dirty="0" smtClean="0"/>
              <a:t>Opći cilj Natječaja:</a:t>
            </a:r>
            <a:endParaRPr lang="hr-HR" sz="1600" dirty="0" smtClean="0"/>
          </a:p>
          <a:p>
            <a:pPr lvl="0" algn="just"/>
            <a:r>
              <a:rPr lang="hr-HR" sz="1600" dirty="0"/>
              <a:t>Suzbiti i spriječiti pojavu ovisnosti među djecom i mladima te rizično ponašanje djece i mladih vezano uz eksperimentiranje sa sredstvima ovisnosti kao i unaprjeđenje provedbe projekata liječenja, rehabilitacije i resocijalizacije </a:t>
            </a:r>
            <a:r>
              <a:rPr lang="hr-HR" sz="1600" dirty="0" smtClean="0"/>
              <a:t>ovisnika</a:t>
            </a:r>
          </a:p>
          <a:p>
            <a:pPr lvl="0" algn="just"/>
            <a:endParaRPr lang="hr-HR" sz="1600" dirty="0" smtClean="0"/>
          </a:p>
          <a:p>
            <a:pPr eaLnBrk="1" hangingPunct="1">
              <a:buFontTx/>
              <a:buNone/>
            </a:pPr>
            <a:r>
              <a:rPr lang="hr-HR" sz="1600" dirty="0" smtClean="0"/>
              <a:t>Posebni </a:t>
            </a:r>
            <a:r>
              <a:rPr lang="hr-HR" sz="1600" b="1" dirty="0" smtClean="0">
                <a:solidFill>
                  <a:srgbClr val="C00000"/>
                </a:solidFill>
              </a:rPr>
              <a:t>ciljevi </a:t>
            </a:r>
            <a:r>
              <a:rPr lang="hr-HR" sz="1600" dirty="0" smtClean="0"/>
              <a:t>Natječaja su:</a:t>
            </a:r>
          </a:p>
          <a:p>
            <a:pPr lvl="0" algn="just"/>
            <a:r>
              <a:rPr lang="hr-HR" sz="1600" dirty="0"/>
              <a:t>Osigurati provedbu projekata prevencije ovisnosti koji su u skladu s Europskim standardima za kvalitetnu prevenciju zlouporabe droga (EDPQS)</a:t>
            </a:r>
          </a:p>
          <a:p>
            <a:pPr lvl="0" algn="just"/>
            <a:r>
              <a:rPr lang="hr-HR" sz="1600" dirty="0"/>
              <a:t>Povećati dostupnost projekata prevencije ovisnosti usmjerenih općoj populaciji djece i mladih i rizičnim skupinama djece i </a:t>
            </a:r>
            <a:r>
              <a:rPr lang="hr-HR" sz="1600" dirty="0" smtClean="0"/>
              <a:t>mladih</a:t>
            </a:r>
          </a:p>
          <a:p>
            <a:pPr lvl="0" algn="just"/>
            <a:r>
              <a:rPr lang="hr-HR" sz="1600" dirty="0" smtClean="0"/>
              <a:t>Poticati </a:t>
            </a:r>
            <a:r>
              <a:rPr lang="hr-HR" sz="1600" dirty="0"/>
              <a:t>provedbu projekata </a:t>
            </a:r>
            <a:r>
              <a:rPr lang="hr-HR" sz="1600" dirty="0" smtClean="0"/>
              <a:t>resocijalizacije </a:t>
            </a:r>
            <a:r>
              <a:rPr lang="hr-HR" sz="1600" dirty="0"/>
              <a:t>ovisnika i osnažiti partnerstva udruga i ostalih lokalnih dionika u razvoju radno-socijalnih vještina, programa obrazovanja i zapošljavanja te uključivanja liječenih ovisnika u različite kulturne, sportske i edukativne aktivnosti.</a:t>
            </a:r>
          </a:p>
          <a:p>
            <a:pPr eaLnBrk="1" hangingPunct="1">
              <a:buFontTx/>
              <a:buNone/>
            </a:pPr>
            <a:endParaRPr lang="hr-HR" sz="1600" dirty="0" smtClean="0"/>
          </a:p>
        </p:txBody>
      </p:sp>
    </p:spTree>
    <p:extLst>
      <p:ext uri="{BB962C8B-B14F-4D97-AF65-F5344CB8AC3E}">
        <p14:creationId xmlns:p14="http://schemas.microsoft.com/office/powerpoint/2010/main" val="59579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pPr eaLnBrk="1" hangingPunct="1"/>
            <a:r>
              <a:rPr lang="hr-HR" sz="2000" b="1" dirty="0" smtClean="0">
                <a:solidFill>
                  <a:srgbClr val="A5002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OBJEDINJENI NATJEČAJ NA PODRUČJU </a:t>
            </a:r>
            <a:br>
              <a:rPr lang="hr-HR" sz="2000" b="1" dirty="0" smtClean="0">
                <a:solidFill>
                  <a:srgbClr val="A5002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</a:br>
            <a:r>
              <a:rPr lang="hr-HR" sz="2000" b="1" dirty="0" smtClean="0">
                <a:solidFill>
                  <a:srgbClr val="A5002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PROBLEMATIKE OVISNOSTI </a:t>
            </a:r>
            <a:r>
              <a:rPr lang="en-US" sz="2000" dirty="0" smtClean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endParaRPr lang="hr-HR" sz="2000" dirty="0" smtClean="0"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0768"/>
            <a:ext cx="8229600" cy="4924425"/>
          </a:xfrm>
        </p:spPr>
        <p:txBody>
          <a:bodyPr/>
          <a:lstStyle/>
          <a:p>
            <a:pPr algn="just">
              <a:lnSpc>
                <a:spcPct val="115000"/>
              </a:lnSpc>
            </a:pPr>
            <a:r>
              <a:rPr lang="hr-HR" sz="1600" dirty="0" smtClean="0">
                <a:solidFill>
                  <a:srgbClr val="C00000"/>
                </a:solidFill>
                <a:cs typeface="Times New Roman" pitchFamily="18" charset="0"/>
              </a:rPr>
              <a:t>4. objedinjeni natječaj </a:t>
            </a:r>
            <a:r>
              <a:rPr lang="hr-HR" sz="1600" dirty="0" smtClean="0">
                <a:cs typeface="Times New Roman" pitchFamily="18" charset="0"/>
              </a:rPr>
              <a:t>u području problematike ovisnosti - </a:t>
            </a:r>
            <a:r>
              <a:rPr lang="vi-VN" sz="1600" dirty="0" smtClean="0">
                <a:cs typeface="Times New Roman" pitchFamily="18" charset="0"/>
              </a:rPr>
              <a:t>Ured </a:t>
            </a:r>
            <a:r>
              <a:rPr lang="vi-VN" sz="1600" dirty="0">
                <a:cs typeface="Times New Roman" pitchFamily="18" charset="0"/>
              </a:rPr>
              <a:t>za suzbijanje zlouporabe droga od 2014. godine u suradnji s </a:t>
            </a:r>
            <a:r>
              <a:rPr lang="vi-VN" sz="1600" u="sng" dirty="0" smtClean="0">
                <a:cs typeface="Times New Roman" pitchFamily="18" charset="0"/>
              </a:rPr>
              <a:t>Ministarstvom </a:t>
            </a:r>
            <a:r>
              <a:rPr lang="vi-VN" sz="1600" u="sng" dirty="0">
                <a:cs typeface="Times New Roman" pitchFamily="18" charset="0"/>
              </a:rPr>
              <a:t>zdravstva </a:t>
            </a:r>
            <a:r>
              <a:rPr lang="vi-VN" sz="1600" dirty="0">
                <a:cs typeface="Times New Roman" pitchFamily="18" charset="0"/>
              </a:rPr>
              <a:t>i </a:t>
            </a:r>
            <a:r>
              <a:rPr lang="vi-VN" sz="1600" u="sng" dirty="0" smtClean="0">
                <a:cs typeface="Times New Roman" pitchFamily="18" charset="0"/>
              </a:rPr>
              <a:t>Ministarstvom </a:t>
            </a:r>
            <a:r>
              <a:rPr lang="vi-VN" sz="1600" u="sng" dirty="0">
                <a:cs typeface="Times New Roman" pitchFamily="18" charset="0"/>
              </a:rPr>
              <a:t>za demografiju, obitelj, mlade i socijalnu politiku </a:t>
            </a:r>
            <a:r>
              <a:rPr lang="vi-VN" sz="1600" dirty="0">
                <a:cs typeface="Times New Roman" pitchFamily="18" charset="0"/>
              </a:rPr>
              <a:t>raspisuje </a:t>
            </a:r>
            <a:r>
              <a:rPr lang="vi-VN" sz="1600" dirty="0" smtClean="0">
                <a:solidFill>
                  <a:srgbClr val="C00000"/>
                </a:solidFill>
                <a:cs typeface="Times New Roman" pitchFamily="18" charset="0"/>
              </a:rPr>
              <a:t>objedinjene </a:t>
            </a:r>
            <a:r>
              <a:rPr lang="vi-VN" sz="1600" dirty="0">
                <a:solidFill>
                  <a:srgbClr val="C00000"/>
                </a:solidFill>
                <a:cs typeface="Times New Roman" pitchFamily="18" charset="0"/>
              </a:rPr>
              <a:t>natječaje </a:t>
            </a:r>
            <a:r>
              <a:rPr lang="vi-VN" sz="1600" dirty="0">
                <a:cs typeface="Times New Roman" pitchFamily="18" charset="0"/>
              </a:rPr>
              <a:t>u području prevencije ovisnosti i suzbijanja </a:t>
            </a:r>
            <a:r>
              <a:rPr lang="vi-VN" sz="1600" dirty="0" smtClean="0">
                <a:cs typeface="Times New Roman" pitchFamily="18" charset="0"/>
              </a:rPr>
              <a:t>zlouporabe</a:t>
            </a:r>
            <a:endParaRPr lang="hr-HR" sz="1600" dirty="0" smtClean="0">
              <a:cs typeface="Times New Roman" pitchFamily="18" charset="0"/>
            </a:endParaRPr>
          </a:p>
          <a:p>
            <a:pPr algn="just">
              <a:lnSpc>
                <a:spcPct val="115000"/>
              </a:lnSpc>
            </a:pPr>
            <a:endParaRPr lang="hr-HR" sz="1600" dirty="0" smtClean="0">
              <a:cs typeface="Times New Roman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vi-VN" sz="1200" dirty="0" smtClean="0">
                <a:cs typeface="Times New Roman" pitchFamily="18" charset="0"/>
              </a:rPr>
              <a:t>Vlada </a:t>
            </a:r>
            <a:r>
              <a:rPr lang="vi-VN" sz="1200" dirty="0">
                <a:cs typeface="Times New Roman" pitchFamily="18" charset="0"/>
              </a:rPr>
              <a:t>Republike Hrvatske 22. prosinca 2017. usvojila Uredbu o kriterijima za utvrđivanje korisnika i načinu raspodjele dijela prihoda od igara na sreću za 2018. </a:t>
            </a:r>
            <a:r>
              <a:rPr lang="vi-VN" sz="1200" dirty="0" smtClean="0">
                <a:cs typeface="Times New Roman" pitchFamily="18" charset="0"/>
              </a:rPr>
              <a:t>godinu </a:t>
            </a:r>
            <a:r>
              <a:rPr lang="vi-VN" sz="1200" dirty="0">
                <a:cs typeface="Times New Roman" pitchFamily="18" charset="0"/>
              </a:rPr>
              <a:t>(Narodne novine br. </a:t>
            </a:r>
            <a:r>
              <a:rPr lang="vi-VN" sz="1200" dirty="0" smtClean="0">
                <a:cs typeface="Times New Roman" pitchFamily="18" charset="0"/>
              </a:rPr>
              <a:t>129/2017)</a:t>
            </a:r>
            <a:endParaRPr lang="hr-HR" sz="1200" dirty="0" smtClean="0">
              <a:cs typeface="Times New Roman" pitchFamily="18" charset="0"/>
            </a:endParaRPr>
          </a:p>
          <a:p>
            <a:pPr algn="just">
              <a:lnSpc>
                <a:spcPct val="115000"/>
              </a:lnSpc>
            </a:pPr>
            <a:endParaRPr lang="hr-HR" sz="1200" dirty="0" smtClean="0">
              <a:cs typeface="Times New Roman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hr-HR" sz="1600" dirty="0" smtClean="0">
                <a:cs typeface="Times New Roman" pitchFamily="18" charset="0"/>
              </a:rPr>
              <a:t>Ured za suzbijanje zlouporabe droga – </a:t>
            </a:r>
            <a:r>
              <a:rPr lang="hr-HR" sz="1600" u="sng" dirty="0" smtClean="0">
                <a:cs typeface="Times New Roman" pitchFamily="18" charset="0"/>
              </a:rPr>
              <a:t>koordinira</a:t>
            </a:r>
            <a:r>
              <a:rPr lang="hr-HR" sz="1600" dirty="0" smtClean="0">
                <a:cs typeface="Times New Roman" pitchFamily="18" charset="0"/>
              </a:rPr>
              <a:t> provedbu natječaja u suradnji s MZ i MDOMSP, uz</a:t>
            </a:r>
            <a:r>
              <a:rPr lang="hr-HR" altLang="sr-Latn-RS" sz="16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hr-HR" altLang="sr-Latn-RS" sz="1600" dirty="0">
                <a:solidFill>
                  <a:srgbClr val="000000"/>
                </a:solidFill>
                <a:cs typeface="Times New Roman" pitchFamily="18" charset="0"/>
              </a:rPr>
              <a:t>administrativnu i stručnu podršku </a:t>
            </a:r>
            <a:r>
              <a:rPr lang="hr-HR" altLang="sr-Latn-RS" sz="1600" b="1" dirty="0" smtClean="0">
                <a:solidFill>
                  <a:srgbClr val="000000"/>
                </a:solidFill>
                <a:cs typeface="Times New Roman" pitchFamily="18" charset="0"/>
              </a:rPr>
              <a:t>Nacionalne zaklade </a:t>
            </a:r>
            <a:r>
              <a:rPr lang="hr-HR" altLang="sr-Latn-RS" sz="1600" b="1" dirty="0">
                <a:solidFill>
                  <a:srgbClr val="000000"/>
                </a:solidFill>
                <a:cs typeface="Times New Roman" pitchFamily="18" charset="0"/>
              </a:rPr>
              <a:t>za razvoj civilnog </a:t>
            </a:r>
            <a:r>
              <a:rPr lang="hr-HR" altLang="sr-Latn-RS" sz="1600" b="1" dirty="0" smtClean="0">
                <a:solidFill>
                  <a:srgbClr val="000000"/>
                </a:solidFill>
                <a:cs typeface="Times New Roman" pitchFamily="18" charset="0"/>
              </a:rPr>
              <a:t>društva</a:t>
            </a:r>
            <a:endParaRPr lang="hr-HR" sz="1600" b="1" dirty="0">
              <a:solidFill>
                <a:srgbClr val="000000"/>
              </a:solidFill>
              <a:cs typeface="Times New Roman" pitchFamily="18" charset="0"/>
            </a:endParaRPr>
          </a:p>
          <a:p>
            <a:pPr algn="just">
              <a:lnSpc>
                <a:spcPct val="115000"/>
              </a:lnSpc>
            </a:pPr>
            <a:endParaRPr lang="hr-HR" sz="1600" dirty="0" smtClean="0">
              <a:solidFill>
                <a:srgbClr val="C00000"/>
              </a:solidFill>
              <a:cs typeface="Times New Roman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hr-HR" sz="1600" dirty="0" smtClean="0">
                <a:solidFill>
                  <a:srgbClr val="C00000"/>
                </a:solidFill>
              </a:rPr>
              <a:t>Novost u odnosu na prethodnu godinu </a:t>
            </a:r>
            <a:r>
              <a:rPr lang="hr-HR" sz="1600" dirty="0" smtClean="0"/>
              <a:t>– umjesto suradnje </a:t>
            </a:r>
            <a:r>
              <a:rPr lang="hr-HR" sz="1600" dirty="0"/>
              <a:t>s Regionalnim </a:t>
            </a:r>
            <a:r>
              <a:rPr lang="hr-HR" sz="1600" dirty="0" smtClean="0"/>
              <a:t>zakladama, ove </a:t>
            </a:r>
            <a:r>
              <a:rPr lang="hr-HR" sz="1600" dirty="0"/>
              <a:t>godine </a:t>
            </a:r>
            <a:r>
              <a:rPr lang="hr-HR" sz="1600" b="1" dirty="0"/>
              <a:t>prvu fazu postupka </a:t>
            </a:r>
            <a:r>
              <a:rPr lang="hr-HR" sz="1600" dirty="0" smtClean="0"/>
              <a:t>(zaprimanje </a:t>
            </a:r>
            <a:r>
              <a:rPr lang="hr-HR" sz="1600" dirty="0"/>
              <a:t>prijava, administriranje, provjera formalnih uvjeta te slanje odgovora o formalnim uvjetima) vršit će </a:t>
            </a:r>
            <a:r>
              <a:rPr lang="hr-HR" sz="1600" b="1" dirty="0"/>
              <a:t>Nacionalna zaklada za razvoj civilnog društva</a:t>
            </a:r>
            <a:r>
              <a:rPr lang="hr-HR" sz="1600" dirty="0"/>
              <a:t> putem svog Razvojnog ureda te putem internetskog prijavljivanja u sustav </a:t>
            </a:r>
            <a:r>
              <a:rPr lang="hr-HR" sz="1600" u="sng" dirty="0">
                <a:hlinkClick r:id="rId2"/>
              </a:rPr>
              <a:t>https://www.financijskepodrske.hr</a:t>
            </a:r>
            <a:r>
              <a:rPr lang="hr-HR" sz="1600" u="sng" dirty="0" smtClean="0">
                <a:hlinkClick r:id="rId2"/>
              </a:rPr>
              <a:t>/</a:t>
            </a:r>
            <a:r>
              <a:rPr lang="hr-HR" sz="1600" u="sng" dirty="0" smtClean="0"/>
              <a:t>  </a:t>
            </a:r>
            <a:r>
              <a:rPr lang="hr-HR" sz="1600" dirty="0" smtClean="0"/>
              <a:t> </a:t>
            </a:r>
            <a:endParaRPr lang="hr-HR" sz="1800" dirty="0" smtClean="0"/>
          </a:p>
        </p:txBody>
      </p:sp>
      <p:pic>
        <p:nvPicPr>
          <p:cNvPr id="1026" name="Picture 2" descr="C:\Users\Josipa\AppData\Local\Microsoft\Windows\INetCache\IE\AT1B8X5P\Exclamation_mark_red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4725144"/>
            <a:ext cx="1108724" cy="1108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554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z="2000" b="1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Ciljevi zajedničkog natječaja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1</a:t>
            </a:r>
            <a:endParaRPr lang="hr-HR"/>
          </a:p>
        </p:txBody>
      </p:sp>
      <p:sp>
        <p:nvSpPr>
          <p:cNvPr id="5" name="Pravokutnik 4"/>
          <p:cNvSpPr/>
          <p:nvPr/>
        </p:nvSpPr>
        <p:spPr>
          <a:xfrm>
            <a:off x="755576" y="1700808"/>
            <a:ext cx="770485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r-HR" sz="1600" dirty="0" smtClean="0">
                <a:ea typeface="Calibri" pitchFamily="34" charset="0"/>
                <a:cs typeface="Times New Roman" pitchFamily="18" charset="0"/>
              </a:rPr>
              <a:t>Uštede </a:t>
            </a:r>
            <a:r>
              <a:rPr lang="hr-HR" sz="1600" dirty="0">
                <a:ea typeface="Calibri" pitchFamily="34" charset="0"/>
                <a:cs typeface="Times New Roman" pitchFamily="18" charset="0"/>
              </a:rPr>
              <a:t>proračunskih sredstava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r-HR" sz="1600" dirty="0">
                <a:ea typeface="Calibri" pitchFamily="34" charset="0"/>
                <a:cs typeface="Times New Roman" pitchFamily="18" charset="0"/>
              </a:rPr>
              <a:t>Razgraničenje prioritetnih područja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r-HR" sz="1600" dirty="0">
                <a:ea typeface="Calibri" pitchFamily="34" charset="0"/>
                <a:cs typeface="Times New Roman" pitchFamily="18" charset="0"/>
              </a:rPr>
              <a:t>Ujednačavanje kriterija za dodjelu sredstava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r-HR" sz="1600" dirty="0">
                <a:ea typeface="Calibri" pitchFamily="34" charset="0"/>
                <a:cs typeface="Times New Roman" pitchFamily="18" charset="0"/>
              </a:rPr>
              <a:t>Koherentni pristup – natječaj se odnosi na sve vrste ovisnosti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r-HR" sz="1600" dirty="0"/>
              <a:t>Osigurati da se iz sredstava državnog proračuna financiraju oni projekti koji zadovoljavaju kriterije </a:t>
            </a:r>
            <a:r>
              <a:rPr lang="hr-HR" sz="1600" dirty="0" smtClean="0"/>
              <a:t>kvalitete i održivosti, </a:t>
            </a:r>
            <a:r>
              <a:rPr lang="hr-HR" sz="1600" dirty="0"/>
              <a:t>a ujedno doprinose ostvarivanju strateških ciljeva na ovom području</a:t>
            </a:r>
            <a:r>
              <a:rPr lang="hr-HR" sz="1600" dirty="0" smtClean="0"/>
              <a:t>.</a:t>
            </a:r>
            <a:endParaRPr lang="hr-HR" sz="1600" dirty="0"/>
          </a:p>
        </p:txBody>
      </p:sp>
    </p:spTree>
    <p:extLst>
      <p:ext uri="{BB962C8B-B14F-4D97-AF65-F5344CB8AC3E}">
        <p14:creationId xmlns:p14="http://schemas.microsoft.com/office/powerpoint/2010/main" val="139455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z="2000" b="1" dirty="0" smtClean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PRIORITETI ZA DODJELU BESPOVRATNIH SREDSTAVA</a:t>
            </a: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149" name="Elipsa 1"/>
          <p:cNvSpPr>
            <a:spLocks noChangeArrowheads="1"/>
          </p:cNvSpPr>
          <p:nvPr/>
        </p:nvSpPr>
        <p:spPr bwMode="auto">
          <a:xfrm>
            <a:off x="1403350" y="2060575"/>
            <a:ext cx="6192838" cy="987425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</a:pPr>
            <a:endParaRPr lang="sr-Latn-CS"/>
          </a:p>
        </p:txBody>
      </p:sp>
      <p:graphicFrame>
        <p:nvGraphicFramePr>
          <p:cNvPr id="7" name="Tablic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5726447"/>
              </p:ext>
            </p:extLst>
          </p:nvPr>
        </p:nvGraphicFramePr>
        <p:xfrm>
          <a:off x="539552" y="1340768"/>
          <a:ext cx="7794540" cy="3595721"/>
        </p:xfrm>
        <a:graphic>
          <a:graphicData uri="http://schemas.openxmlformats.org/drawingml/2006/table">
            <a:tbl>
              <a:tblPr firstRow="1" firstCol="1" bandRow="1"/>
              <a:tblGrid>
                <a:gridCol w="432048"/>
                <a:gridCol w="3744416"/>
                <a:gridCol w="1944216"/>
                <a:gridCol w="1673860"/>
              </a:tblGrid>
              <a:tr h="649268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u="sng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PI.</a:t>
                      </a:r>
                      <a:endParaRPr lang="hr-H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b="1" u="sng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PI.</a:t>
                      </a:r>
                      <a:r>
                        <a:rPr lang="hr-HR" sz="16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PREVENCIJA </a:t>
                      </a:r>
                      <a:r>
                        <a:rPr lang="hr-HR" sz="16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OVISNOSTI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r-HR" sz="1600" b="1" dirty="0" smtClean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400" b="1" u="sng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PI.A</a:t>
                      </a:r>
                      <a:r>
                        <a:rPr lang="hr-HR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r-HR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Projekti prevencije ovisnosti (univerzalne, selektivne i indicirane) te strategije okruženja –</a:t>
                      </a:r>
                      <a:r>
                        <a:rPr lang="hr-HR" sz="140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prevencija ponašajnih ovisnosti</a:t>
                      </a:r>
                      <a:endParaRPr lang="hr-HR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Ministarstvo zdravstva</a:t>
                      </a:r>
                      <a:endParaRPr lang="hr-HR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600.000,00 kn</a:t>
                      </a:r>
                      <a:endParaRPr lang="hr-HR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6370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Ministarstvo za demografiju, obitelj, mlade i socijalnu politiku</a:t>
                      </a:r>
                      <a:endParaRPr lang="hr-HR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1.000.000,00 kn</a:t>
                      </a:r>
                      <a:endParaRPr lang="hr-HR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4602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400" b="1" u="sng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PI.B</a:t>
                      </a:r>
                      <a:r>
                        <a:rPr lang="hr-HR" sz="140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Projekti za sigurnija noćna okruženja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Ured za suzbijanje zlouporabe droga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950.000,00 kn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096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400" b="1" u="sng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PI.C</a:t>
                      </a:r>
                      <a:r>
                        <a:rPr lang="hr-HR" sz="140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Projekti prevencije ovisnosti koji su u skladu s Europskim standardima za kvalitetnu prevenciju zlouporabe droga (EDPQS)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Ured za suzbijanje zlouporabe droga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hr-HR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hr-HR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85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40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PREVENCIJA UKUPNO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1400" u="non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hr-HR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2.550.000,00 kn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570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z="2000" b="1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PRIORITETI ZA DODJELU BESPOVRATNIH SREDSTAVA </a:t>
            </a:r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1131746"/>
              </p:ext>
            </p:extLst>
          </p:nvPr>
        </p:nvGraphicFramePr>
        <p:xfrm>
          <a:off x="755576" y="1600200"/>
          <a:ext cx="7488832" cy="3726848"/>
        </p:xfrm>
        <a:graphic>
          <a:graphicData uri="http://schemas.openxmlformats.org/drawingml/2006/table">
            <a:tbl>
              <a:tblPr firstRow="1" firstCol="1" bandRow="1"/>
              <a:tblGrid>
                <a:gridCol w="432048"/>
                <a:gridCol w="1378496"/>
                <a:gridCol w="2221904"/>
                <a:gridCol w="1728192"/>
                <a:gridCol w="1728192"/>
              </a:tblGrid>
              <a:tr h="650832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u="sng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PII.</a:t>
                      </a:r>
                      <a:endParaRPr lang="hr-H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hr-HR" sz="1600" b="1" u="sng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PII</a:t>
                      </a:r>
                      <a:r>
                        <a:rPr lang="hr-HR" sz="1600" b="1" u="sng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hr-HR" sz="1600" b="1" u="none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RESOCIJALIZACIJA OVISNIKA  </a:t>
                      </a:r>
                      <a:r>
                        <a:rPr lang="hr-HR" sz="1600" u="none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Ured za suzbijanje zlouporabe droga</a:t>
                      </a:r>
                      <a:endParaRPr lang="hr-HR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450.000,00 kn</a:t>
                      </a:r>
                      <a:endParaRPr lang="hr-HR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2530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Ministarstvo za demografiju, obitelj, mlade i socijalnu politiku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500.000,00 kn</a:t>
                      </a:r>
                      <a:endParaRPr lang="hr-HR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3470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600" u="none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Ministarstvo zdravstva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200.000,00 kn</a:t>
                      </a:r>
                      <a:endParaRPr lang="hr-HR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74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hr-H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u="none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RESOCIJALIZACIJA UKUPNO </a:t>
                      </a:r>
                      <a:endParaRPr lang="hr-HR" sz="1600" u="none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1400" dirty="0" smtClean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1.150.000,00 kn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26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u="non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UKUPNO</a:t>
                      </a:r>
                      <a:endParaRPr lang="hr-HR" sz="1600" u="none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u="non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PREVENCIJA                   2.550.000,00 kn</a:t>
                      </a:r>
                      <a:endParaRPr lang="hr-HR" sz="1600" u="none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3.700.000,00 kn</a:t>
                      </a:r>
                      <a:endParaRPr lang="hr-HR" sz="1600" b="1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265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600" u="non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RESOCIJALIZACIJA        1.150.000,00 kn</a:t>
                      </a:r>
                      <a:endParaRPr lang="hr-HR" sz="1600" u="none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1900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z="1600" b="1" dirty="0" smtClean="0">
                <a:solidFill>
                  <a:srgbClr val="A50021"/>
                </a:solidFill>
                <a:latin typeface="Verdana" pitchFamily="34" charset="0"/>
              </a:rPr>
              <a:t/>
            </a:r>
            <a:br>
              <a:rPr lang="hr-HR" sz="1600" b="1" dirty="0" smtClean="0">
                <a:solidFill>
                  <a:srgbClr val="A50021"/>
                </a:solidFill>
                <a:latin typeface="Verdana" pitchFamily="34" charset="0"/>
              </a:rPr>
            </a:br>
            <a:r>
              <a:rPr lang="hr-HR" sz="2000" b="1" dirty="0" smtClean="0">
                <a:solidFill>
                  <a:srgbClr val="A50021"/>
                </a:solidFill>
              </a:rPr>
              <a:t>PLANIRANI IZNOSI I UKUPNA VRIJEDNOST NATJEČAJA 2018.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229600" cy="5184576"/>
          </a:xfrm>
        </p:spPr>
        <p:txBody>
          <a:bodyPr/>
          <a:lstStyle/>
          <a:p>
            <a:pPr marL="371475" indent="-285750" algn="just" eaLnBrk="1" hangingPunct="1">
              <a:buClr>
                <a:srgbClr val="FF0000"/>
              </a:buClr>
              <a:buFont typeface="Arial" panose="020B0604020202020204" pitchFamily="34" charset="0"/>
              <a:buChar char="•"/>
              <a:defRPr/>
            </a:pPr>
            <a:endParaRPr lang="hr-HR" altLang="sr-Latn-RS" sz="1800" b="1" dirty="0" smtClean="0">
              <a:latin typeface="Calibri" panose="020F0502020204030204" pitchFamily="34" charset="0"/>
            </a:endParaRPr>
          </a:p>
          <a:p>
            <a:pPr marL="371475" indent="-285750" algn="just" eaLnBrk="1" hangingPunct="1">
              <a:buFont typeface="Arial" panose="020B0604020202020204" pitchFamily="34" charset="0"/>
              <a:buChar char="•"/>
              <a:defRPr/>
            </a:pPr>
            <a:r>
              <a:rPr lang="hr-HR" altLang="sr-Latn-RS" sz="1400" b="1" dirty="0" smtClean="0"/>
              <a:t>Ukupna planirana vrijednost Natječaja </a:t>
            </a:r>
            <a:r>
              <a:rPr lang="hr-HR" altLang="sr-Latn-RS" sz="1400" b="1" dirty="0" smtClean="0">
                <a:solidFill>
                  <a:srgbClr val="C00000"/>
                </a:solidFill>
              </a:rPr>
              <a:t>3.700.000,00 kuna</a:t>
            </a:r>
          </a:p>
          <a:p>
            <a:pPr marL="371475" indent="-285750" algn="just" eaLnBrk="1" hangingPunct="1">
              <a:buFontTx/>
              <a:buChar char="-"/>
              <a:defRPr/>
            </a:pPr>
            <a:r>
              <a:rPr lang="hr-HR" sz="1400" i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Projekti </a:t>
            </a:r>
            <a:r>
              <a:rPr lang="hr-HR" sz="14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prevencije ovisnosti </a:t>
            </a:r>
            <a:r>
              <a:rPr lang="hr-HR" sz="1400" i="1" dirty="0"/>
              <a:t>(zajednička sredstva MDOMSP, MZ i Ured) </a:t>
            </a:r>
            <a:r>
              <a:rPr lang="hr-HR" sz="1400" b="1" i="1" dirty="0" smtClean="0">
                <a:solidFill>
                  <a:srgbClr val="C00000"/>
                </a:solidFill>
              </a:rPr>
              <a:t>2.550.000,00 kuna</a:t>
            </a:r>
            <a:endParaRPr lang="hr-HR" sz="1400" i="1" dirty="0" smtClean="0">
              <a:solidFill>
                <a:srgbClr val="C00000"/>
              </a:solidFill>
            </a:endParaRPr>
          </a:p>
          <a:p>
            <a:pPr marL="371475" indent="-285750" algn="just" eaLnBrk="1" hangingPunct="1">
              <a:buFontTx/>
              <a:buChar char="-"/>
              <a:defRPr/>
            </a:pPr>
            <a:r>
              <a:rPr lang="hr-HR" sz="1400" i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Projekti </a:t>
            </a:r>
            <a:r>
              <a:rPr lang="hr-HR" sz="14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resocijalizacije ovisnika</a:t>
            </a:r>
            <a:r>
              <a:rPr lang="hr-HR" sz="1400" i="1" dirty="0"/>
              <a:t> (zajednička sredstva </a:t>
            </a:r>
            <a:r>
              <a:rPr lang="hr-HR" sz="1400" i="1" dirty="0" smtClean="0"/>
              <a:t>MDOMSP, MZ </a:t>
            </a:r>
            <a:r>
              <a:rPr lang="hr-HR" sz="1400" i="1" dirty="0"/>
              <a:t>i Ured</a:t>
            </a:r>
            <a:r>
              <a:rPr lang="hr-HR" sz="1400" i="1" dirty="0" smtClean="0"/>
              <a:t>)</a:t>
            </a:r>
            <a:r>
              <a:rPr lang="hr-HR" sz="1400" b="1" dirty="0">
                <a:solidFill>
                  <a:srgbClr val="C00000"/>
                </a:solidFill>
              </a:rPr>
              <a:t> </a:t>
            </a:r>
            <a:r>
              <a:rPr lang="hr-HR" sz="1400" b="1" dirty="0" smtClean="0">
                <a:solidFill>
                  <a:srgbClr val="C00000"/>
                </a:solidFill>
              </a:rPr>
              <a:t> </a:t>
            </a:r>
            <a:r>
              <a:rPr lang="hr-HR" sz="1400" b="1" i="1" dirty="0" smtClean="0">
                <a:solidFill>
                  <a:srgbClr val="C00000"/>
                </a:solidFill>
              </a:rPr>
              <a:t>1.150.000,00 </a:t>
            </a:r>
            <a:r>
              <a:rPr lang="hr-HR" sz="1400" b="1" i="1" dirty="0">
                <a:solidFill>
                  <a:srgbClr val="C00000"/>
                </a:solidFill>
              </a:rPr>
              <a:t>kuna </a:t>
            </a:r>
            <a:endParaRPr lang="hr-HR" sz="1400" b="1" i="1" dirty="0" smtClean="0">
              <a:solidFill>
                <a:srgbClr val="C00000"/>
              </a:solidFill>
            </a:endParaRPr>
          </a:p>
          <a:p>
            <a:pPr marL="85725" indent="0" algn="just" eaLnBrk="1" hangingPunct="1">
              <a:buNone/>
              <a:defRPr/>
            </a:pPr>
            <a:endParaRPr lang="hr-HR" sz="1400" dirty="0"/>
          </a:p>
          <a:p>
            <a:pPr marL="371475" indent="-285750" algn="just" eaLnBrk="1" hangingPunct="1">
              <a:buFont typeface="Arial" panose="020B0604020202020204" pitchFamily="34" charset="0"/>
              <a:buChar char="•"/>
              <a:defRPr/>
            </a:pPr>
            <a:r>
              <a:rPr lang="hr-HR" altLang="sr-Latn-RS" sz="1400" dirty="0" smtClean="0"/>
              <a:t>Sredstva Ureda (</a:t>
            </a:r>
            <a:r>
              <a:rPr lang="hr-HR" altLang="sr-Latn-RS" sz="1400" b="1" dirty="0" smtClean="0"/>
              <a:t>1.400.000,00 kn), </a:t>
            </a:r>
            <a:r>
              <a:rPr lang="hr-HR" altLang="sr-Latn-RS" sz="1400" dirty="0" smtClean="0"/>
              <a:t>Ministarstva zdravstva </a:t>
            </a:r>
            <a:r>
              <a:rPr lang="hr-HR" altLang="sr-Latn-RS" sz="1400" b="1" dirty="0" smtClean="0"/>
              <a:t>(800.000,00 kn) </a:t>
            </a:r>
            <a:r>
              <a:rPr lang="hr-HR" altLang="sr-Latn-RS" sz="1400" dirty="0" smtClean="0"/>
              <a:t>i Ministarstva za demografiju, obitelj, mlade i socijalnu politiku </a:t>
            </a:r>
            <a:r>
              <a:rPr lang="hr-HR" altLang="sr-Latn-RS" sz="1400" b="1" dirty="0" smtClean="0"/>
              <a:t>(</a:t>
            </a:r>
            <a:r>
              <a:rPr lang="hr-HR" sz="1400" b="1" dirty="0" smtClean="0"/>
              <a:t>1.500.000,00 kuna</a:t>
            </a:r>
            <a:r>
              <a:rPr lang="hr-HR" altLang="sr-Latn-RS" sz="1400" b="1" dirty="0" smtClean="0"/>
              <a:t>)</a:t>
            </a:r>
          </a:p>
          <a:p>
            <a:pPr marL="85725" indent="0" algn="just" eaLnBrk="1" hangingPunct="1">
              <a:buNone/>
              <a:defRPr/>
            </a:pPr>
            <a:endParaRPr lang="hr-HR" altLang="sr-Latn-RS" sz="1400" b="1" dirty="0">
              <a:solidFill>
                <a:srgbClr val="92D050"/>
              </a:solidFill>
            </a:endParaRPr>
          </a:p>
          <a:p>
            <a:pPr marL="371475" indent="-285750" algn="just" eaLnBrk="1" hangingPunct="1">
              <a:buFont typeface="Arial" panose="020B0604020202020204" pitchFamily="34" charset="0"/>
              <a:buChar char="•"/>
              <a:defRPr/>
            </a:pPr>
            <a:r>
              <a:rPr lang="hr-HR" sz="1400" dirty="0">
                <a:cs typeface="Times New Roman" panose="02020603050405020304" pitchFamily="18" charset="0"/>
              </a:rPr>
              <a:t>F</a:t>
            </a:r>
            <a:r>
              <a:rPr lang="hr-HR" sz="1400" dirty="0" smtClean="0">
                <a:cs typeface="Times New Roman" panose="02020603050405020304" pitchFamily="18" charset="0"/>
              </a:rPr>
              <a:t>inancirat će se do </a:t>
            </a:r>
            <a:r>
              <a:rPr lang="hr-HR" sz="1400" dirty="0" smtClean="0">
                <a:cs typeface="Times New Roman" panose="02020603050405020304" pitchFamily="18" charset="0"/>
              </a:rPr>
              <a:t>19 projekata </a:t>
            </a:r>
            <a:r>
              <a:rPr lang="hr-HR" sz="1400" dirty="0" smtClean="0">
                <a:cs typeface="Times New Roman" panose="02020603050405020304" pitchFamily="18" charset="0"/>
              </a:rPr>
              <a:t>u maksimalnom iznosu od 150.000,00 kuna po projektu</a:t>
            </a:r>
            <a:r>
              <a:rPr lang="hr-HR" sz="1400" dirty="0" smtClean="0">
                <a:cs typeface="Times New Roman" panose="02020603050405020304" pitchFamily="18" charset="0"/>
              </a:rPr>
              <a:t>/ te do 4 </a:t>
            </a:r>
            <a:r>
              <a:rPr lang="hr-HR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Projekta </a:t>
            </a:r>
            <a:r>
              <a:rPr lang="hr-HR" sz="1400" dirty="0">
                <a:ea typeface="Calibri" panose="020F0502020204030204" pitchFamily="34" charset="0"/>
                <a:cs typeface="Times New Roman" panose="02020603050405020304" pitchFamily="18" charset="0"/>
              </a:rPr>
              <a:t>prevencije ovisnosti koji su u skladu s Europskim standardima za kvalitetnu prevenciju zlouporabe droga (EDPQS</a:t>
            </a:r>
            <a:r>
              <a:rPr lang="hr-HR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hr-HR" sz="1400" dirty="0">
                <a:cs typeface="Times New Roman" panose="02020603050405020304" pitchFamily="18" charset="0"/>
              </a:rPr>
              <a:t>u maksimalnom iznosu od </a:t>
            </a:r>
            <a:r>
              <a:rPr lang="hr-HR" sz="1400" dirty="0" smtClean="0">
                <a:cs typeface="Times New Roman" panose="02020603050405020304" pitchFamily="18" charset="0"/>
              </a:rPr>
              <a:t>200.000,00 </a:t>
            </a:r>
            <a:r>
              <a:rPr lang="hr-HR" sz="1400" dirty="0">
                <a:cs typeface="Times New Roman" panose="02020603050405020304" pitchFamily="18" charset="0"/>
              </a:rPr>
              <a:t>kuna po </a:t>
            </a:r>
            <a:r>
              <a:rPr lang="hr-HR" sz="1400" dirty="0" smtClean="0">
                <a:cs typeface="Times New Roman" panose="02020603050405020304" pitchFamily="18" charset="0"/>
              </a:rPr>
              <a:t>projektu</a:t>
            </a:r>
          </a:p>
          <a:p>
            <a:pPr marL="85725" indent="0" algn="just" eaLnBrk="1" hangingPunct="1">
              <a:buNone/>
              <a:defRPr/>
            </a:pPr>
            <a:endParaRPr lang="hr-HR" sz="1400" dirty="0" smtClean="0"/>
          </a:p>
          <a:p>
            <a:pPr marL="371475" indent="-285750" algn="just" eaLnBrk="1" hangingPunct="1">
              <a:buFont typeface="Arial" panose="020B0604020202020204" pitchFamily="34" charset="0"/>
              <a:buChar char="•"/>
              <a:defRPr/>
            </a:pPr>
            <a:r>
              <a:rPr lang="hr-HR" sz="1400" dirty="0" smtClean="0"/>
              <a:t>Jedna </a:t>
            </a:r>
            <a:r>
              <a:rPr lang="hr-HR" sz="1400" dirty="0"/>
              <a:t>udruga može prijaviti najviše </a:t>
            </a:r>
            <a:r>
              <a:rPr lang="hr-HR" sz="1400" dirty="0" smtClean="0"/>
              <a:t>dva projekta </a:t>
            </a:r>
            <a:r>
              <a:rPr lang="hr-HR" sz="1400" dirty="0"/>
              <a:t>u jednom od prioritetnih područja </a:t>
            </a:r>
            <a:r>
              <a:rPr lang="hr-HR" sz="1400" dirty="0" smtClean="0"/>
              <a:t>vodeći </a:t>
            </a:r>
            <a:r>
              <a:rPr lang="hr-HR" sz="1400" dirty="0"/>
              <a:t>računa da ista udruga na ovaj zajednički natječaj može prijaviti </a:t>
            </a:r>
            <a:r>
              <a:rPr lang="hr-HR" sz="1400" dirty="0">
                <a:solidFill>
                  <a:srgbClr val="C00000"/>
                </a:solidFill>
              </a:rPr>
              <a:t>najviše </a:t>
            </a:r>
            <a:r>
              <a:rPr lang="hr-HR" sz="1400" dirty="0" smtClean="0">
                <a:solidFill>
                  <a:srgbClr val="C00000"/>
                </a:solidFill>
              </a:rPr>
              <a:t>3 projekta.</a:t>
            </a:r>
          </a:p>
          <a:p>
            <a:pPr marL="85725" indent="0" algn="just" eaLnBrk="1" hangingPunct="1">
              <a:buNone/>
              <a:defRPr/>
            </a:pPr>
            <a:endParaRPr lang="hr-HR" sz="1400" dirty="0" smtClean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marL="371475" indent="-285750" algn="just" eaLnBrk="1" hangingPunct="1">
              <a:buFont typeface="Arial" panose="020B0604020202020204" pitchFamily="34" charset="0"/>
              <a:buChar char="•"/>
              <a:defRPr/>
            </a:pPr>
            <a:r>
              <a:rPr lang="hr-HR" sz="1400" i="1" dirty="0"/>
              <a:t>P</a:t>
            </a:r>
            <a:r>
              <a:rPr lang="hr-HR" sz="1400" i="1" dirty="0" smtClean="0"/>
              <a:t>o </a:t>
            </a:r>
            <a:r>
              <a:rPr lang="hr-HR" sz="1400" i="1" dirty="0"/>
              <a:t>ovom </a:t>
            </a:r>
            <a:r>
              <a:rPr lang="hr-HR" sz="1400" i="1" dirty="0" smtClean="0"/>
              <a:t>Natječaju financirat će se jednogodišnji </a:t>
            </a:r>
            <a:r>
              <a:rPr lang="hr-HR" sz="1400" i="1" dirty="0"/>
              <a:t>projekti koji traju od </a:t>
            </a:r>
            <a:r>
              <a:rPr lang="hr-HR" sz="1400" b="1" i="1" dirty="0"/>
              <a:t>1. rujna </a:t>
            </a:r>
            <a:r>
              <a:rPr lang="hr-HR" sz="1400" b="1" i="1" dirty="0" smtClean="0"/>
              <a:t>2018. </a:t>
            </a:r>
            <a:r>
              <a:rPr lang="hr-HR" sz="1400" b="1" i="1" dirty="0"/>
              <a:t>do 1. rujna </a:t>
            </a:r>
            <a:r>
              <a:rPr lang="hr-HR" sz="1400" b="1" i="1" dirty="0" smtClean="0"/>
              <a:t>2019. godine</a:t>
            </a:r>
            <a:endParaRPr lang="hr-HR" sz="1400" dirty="0">
              <a:latin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endParaRPr lang="hr-HR" sz="18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85725" indent="0" algn="just" eaLnBrk="1" hangingPunct="1">
              <a:buClr>
                <a:srgbClr val="FF0000"/>
              </a:buClr>
              <a:buFontTx/>
              <a:buNone/>
              <a:defRPr/>
            </a:pPr>
            <a:endParaRPr lang="hr-HR" altLang="sr-Latn-RS" sz="18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85725" indent="0" algn="just" eaLnBrk="1" hangingPunct="1">
              <a:buClr>
                <a:srgbClr val="FF0000"/>
              </a:buClr>
              <a:buFontTx/>
              <a:buNone/>
              <a:defRPr/>
            </a:pPr>
            <a:endParaRPr lang="hr-HR" altLang="sr-Latn-RS" sz="1800" b="1" dirty="0" smtClean="0">
              <a:latin typeface="Calibri" panose="020F0502020204030204" pitchFamily="34" charset="0"/>
            </a:endParaRPr>
          </a:p>
          <a:p>
            <a:pPr marL="85725" indent="0" eaLnBrk="1" hangingPunct="1">
              <a:buFontTx/>
              <a:buNone/>
              <a:defRPr/>
            </a:pPr>
            <a:endParaRPr lang="hr-HR" altLang="sr-Latn-RS" sz="1800" b="1" dirty="0">
              <a:latin typeface="Calibri" panose="020F0502020204030204" pitchFamily="34" charset="0"/>
            </a:endParaRPr>
          </a:p>
          <a:p>
            <a:pPr marL="85725" indent="0" eaLnBrk="1" hangingPunct="1">
              <a:buFontTx/>
              <a:buNone/>
              <a:defRPr/>
            </a:pPr>
            <a:endParaRPr lang="hr-HR" altLang="sr-Latn-RS" sz="1800" b="1" dirty="0" smtClean="0">
              <a:latin typeface="Calibri" panose="020F0502020204030204" pitchFamily="34" charset="0"/>
            </a:endParaRPr>
          </a:p>
          <a:p>
            <a:pPr marL="85725" indent="0" eaLnBrk="1" hangingPunct="1">
              <a:buFontTx/>
              <a:buNone/>
              <a:defRPr/>
            </a:pPr>
            <a:endParaRPr lang="hr-HR" altLang="sr-Latn-RS" sz="1800" b="1" dirty="0" smtClean="0">
              <a:latin typeface="Verdana" panose="020B0604030504040204" pitchFamily="34" charset="0"/>
            </a:endParaRPr>
          </a:p>
          <a:p>
            <a:pPr marL="265113" lvl="1" indent="0" eaLnBrk="1" hangingPunct="1">
              <a:buFontTx/>
              <a:buNone/>
              <a:defRPr/>
            </a:pPr>
            <a:endParaRPr lang="hr-HR" altLang="sr-Latn-RS" sz="1800" b="1" dirty="0" smtClean="0">
              <a:latin typeface="Verdana" panose="020B0604030504040204" pitchFamily="34" charset="0"/>
            </a:endParaRPr>
          </a:p>
          <a:p>
            <a:pPr marL="265113" lvl="1" indent="0" eaLnBrk="1" hangingPunct="1">
              <a:buFontTx/>
              <a:buNone/>
              <a:defRPr/>
            </a:pPr>
            <a:r>
              <a:rPr lang="hr-HR" altLang="sr-Latn-RS" sz="1400" dirty="0" smtClean="0"/>
              <a:t>.</a:t>
            </a:r>
            <a:r>
              <a:rPr lang="en-US" altLang="sr-Latn-RS" dirty="0" smtClean="0"/>
              <a:t> </a:t>
            </a:r>
            <a:endParaRPr lang="hr-HR" altLang="sr-Latn-RS" dirty="0" smtClean="0"/>
          </a:p>
        </p:txBody>
      </p:sp>
      <p:sp>
        <p:nvSpPr>
          <p:cNvPr id="7173" name="Rectangle 6"/>
          <p:cNvSpPr>
            <a:spLocks noChangeArrowheads="1"/>
          </p:cNvSpPr>
          <p:nvPr/>
        </p:nvSpPr>
        <p:spPr bwMode="auto">
          <a:xfrm>
            <a:off x="4613275" y="242888"/>
            <a:ext cx="222250" cy="276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hr-HR" sz="1200">
                <a:latin typeface="Calibri" pitchFamily="34" charset="0"/>
                <a:cs typeface="Times New Roman" pitchFamily="18" charset="0"/>
              </a:rPr>
              <a:t>.</a:t>
            </a:r>
            <a:endParaRPr lang="hr-HR"/>
          </a:p>
        </p:txBody>
      </p:sp>
      <p:sp>
        <p:nvSpPr>
          <p:cNvPr id="7174" name="Rectangle 7"/>
          <p:cNvSpPr>
            <a:spLocks noChangeArrowheads="1"/>
          </p:cNvSpPr>
          <p:nvPr/>
        </p:nvSpPr>
        <p:spPr bwMode="auto">
          <a:xfrm>
            <a:off x="4460875" y="90488"/>
            <a:ext cx="222250" cy="276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hr-HR" sz="1200">
                <a:latin typeface="Calibri" pitchFamily="34" charset="0"/>
                <a:cs typeface="Times New Roman" pitchFamily="18" charset="0"/>
              </a:rPr>
              <a:t>.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5432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z="2000" b="1" dirty="0" smtClean="0">
                <a:solidFill>
                  <a:srgbClr val="A50021"/>
                </a:solidFill>
              </a:rPr>
              <a:t>PROVEDBA NATJEČAJA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124744"/>
            <a:ext cx="8424738" cy="5184576"/>
          </a:xfrm>
        </p:spPr>
        <p:txBody>
          <a:bodyPr/>
          <a:lstStyle/>
          <a:p>
            <a:pPr algn="just" eaLnBrk="1" hangingPunct="1">
              <a:buFont typeface="Arial" panose="020B0604020202020204" pitchFamily="34" charset="0"/>
              <a:buChar char="•"/>
              <a:defRPr/>
            </a:pPr>
            <a:r>
              <a:rPr lang="hr-HR" sz="1400" dirty="0" smtClean="0">
                <a:solidFill>
                  <a:srgbClr val="C00000"/>
                </a:solidFill>
              </a:rPr>
              <a:t>Prijave na Natječaj </a:t>
            </a:r>
            <a:r>
              <a:rPr lang="hr-HR" sz="1400" dirty="0" smtClean="0"/>
              <a:t>podnosit će se </a:t>
            </a:r>
            <a:r>
              <a:rPr lang="hr-HR" sz="1400" b="1" dirty="0" smtClean="0"/>
              <a:t>Nacionalnoj zakladi </a:t>
            </a:r>
            <a:r>
              <a:rPr lang="hr-HR" sz="1400" b="1" dirty="0"/>
              <a:t>za razvoj civilnog društva </a:t>
            </a:r>
            <a:r>
              <a:rPr lang="hr-HR" sz="1400" dirty="0"/>
              <a:t>putem </a:t>
            </a:r>
            <a:r>
              <a:rPr lang="hr-HR" sz="1400" b="1" dirty="0" smtClean="0"/>
              <a:t>Razvojnog </a:t>
            </a:r>
            <a:r>
              <a:rPr lang="hr-HR" sz="1400" b="1" dirty="0"/>
              <a:t>ureda </a:t>
            </a:r>
            <a:r>
              <a:rPr lang="hr-HR" sz="1400" dirty="0"/>
              <a:t>te putem internetskog prijavljivanja u sustav </a:t>
            </a:r>
            <a:r>
              <a:rPr lang="hr-HR" sz="1400" dirty="0">
                <a:hlinkClick r:id="rId2"/>
              </a:rPr>
              <a:t>https://www.financijskepodrske.hr</a:t>
            </a:r>
            <a:r>
              <a:rPr lang="hr-HR" sz="1400" dirty="0" smtClean="0">
                <a:hlinkClick r:id="rId2"/>
              </a:rPr>
              <a:t>/</a:t>
            </a:r>
            <a:endParaRPr lang="hr-HR" sz="1400" dirty="0" smtClean="0"/>
          </a:p>
          <a:p>
            <a:pPr algn="just" eaLnBrk="1" hangingPunct="1">
              <a:buFont typeface="Arial" panose="020B0604020202020204" pitchFamily="34" charset="0"/>
              <a:buChar char="•"/>
              <a:defRPr/>
            </a:pPr>
            <a:endParaRPr lang="hr-HR" sz="1400" dirty="0" smtClean="0"/>
          </a:p>
          <a:p>
            <a:r>
              <a:rPr lang="hr-HR" sz="1400" dirty="0" smtClean="0">
                <a:solidFill>
                  <a:srgbClr val="C00000"/>
                </a:solidFill>
              </a:rPr>
              <a:t>Ured će </a:t>
            </a:r>
            <a:r>
              <a:rPr lang="hr-HR" sz="1400" dirty="0">
                <a:solidFill>
                  <a:srgbClr val="C00000"/>
                </a:solidFill>
              </a:rPr>
              <a:t>koordinirati </a:t>
            </a:r>
            <a:r>
              <a:rPr lang="hr-HR" sz="1400" dirty="0" smtClean="0"/>
              <a:t>provedbu </a:t>
            </a:r>
            <a:r>
              <a:rPr lang="hr-HR" sz="1400" dirty="0"/>
              <a:t>natječaja </a:t>
            </a:r>
            <a:r>
              <a:rPr lang="hr-HR" sz="1400" dirty="0">
                <a:solidFill>
                  <a:srgbClr val="C00000"/>
                </a:solidFill>
              </a:rPr>
              <a:t>u svim fazama do potpisivanja ugovora</a:t>
            </a:r>
            <a:r>
              <a:rPr lang="hr-HR" sz="1400" dirty="0"/>
              <a:t>, a </a:t>
            </a:r>
            <a:r>
              <a:rPr lang="hr-HR" sz="1400" dirty="0" smtClean="0"/>
              <a:t>ministarstava </a:t>
            </a:r>
            <a:r>
              <a:rPr lang="hr-HR" sz="1400" dirty="0"/>
              <a:t>će </a:t>
            </a:r>
            <a:r>
              <a:rPr lang="hr-HR" sz="1400" dirty="0" smtClean="0"/>
              <a:t>sudjelovati </a:t>
            </a:r>
            <a:r>
              <a:rPr lang="hr-HR" sz="1400" dirty="0"/>
              <a:t>pri usklađivanju dokumentaciju </a:t>
            </a:r>
            <a:r>
              <a:rPr lang="hr-HR" sz="1400" dirty="0" smtClean="0"/>
              <a:t>i odredit će osobe </a:t>
            </a:r>
            <a:r>
              <a:rPr lang="hr-HR" sz="1400" dirty="0"/>
              <a:t>koje će sudjelovati u povjerenstvima za procjenu kvalitete </a:t>
            </a:r>
            <a:r>
              <a:rPr lang="hr-HR" sz="1400" dirty="0" smtClean="0"/>
              <a:t>projekata</a:t>
            </a:r>
          </a:p>
          <a:p>
            <a:endParaRPr lang="hr-HR" sz="1400" dirty="0" smtClean="0"/>
          </a:p>
          <a:p>
            <a:r>
              <a:rPr lang="hr-HR" sz="1400" dirty="0" smtClean="0"/>
              <a:t>sredinom </a:t>
            </a:r>
            <a:r>
              <a:rPr lang="hr-HR" sz="1400" dirty="0"/>
              <a:t>veljače 2018. </a:t>
            </a:r>
            <a:r>
              <a:rPr lang="hr-HR" sz="1400" dirty="0" smtClean="0"/>
              <a:t>izrada </a:t>
            </a:r>
            <a:r>
              <a:rPr lang="hr-HR" sz="1400" dirty="0"/>
              <a:t>i </a:t>
            </a:r>
            <a:r>
              <a:rPr lang="hr-HR" sz="1400" dirty="0" smtClean="0"/>
              <a:t>usklađivanje </a:t>
            </a:r>
            <a:r>
              <a:rPr lang="hr-HR" sz="1400" dirty="0"/>
              <a:t>Natječajne dokumentacije </a:t>
            </a:r>
            <a:endParaRPr lang="hr-HR" sz="1400" dirty="0" smtClean="0"/>
          </a:p>
          <a:p>
            <a:endParaRPr lang="hr-HR" sz="1400" dirty="0" smtClean="0"/>
          </a:p>
          <a:p>
            <a:r>
              <a:rPr lang="hr-HR" sz="1400" dirty="0" smtClean="0">
                <a:solidFill>
                  <a:srgbClr val="C00000"/>
                </a:solidFill>
              </a:rPr>
              <a:t>natječajna </a:t>
            </a:r>
            <a:r>
              <a:rPr lang="hr-HR" sz="1400" dirty="0">
                <a:solidFill>
                  <a:srgbClr val="C00000"/>
                </a:solidFill>
              </a:rPr>
              <a:t>dokumentacija će većim djelom ostati ista </a:t>
            </a:r>
            <a:r>
              <a:rPr lang="hr-HR" sz="1400" dirty="0"/>
              <a:t>osim što će se </a:t>
            </a:r>
            <a:r>
              <a:rPr lang="hr-HR" sz="1400" b="1" dirty="0"/>
              <a:t>nadopuniti</a:t>
            </a:r>
            <a:r>
              <a:rPr lang="hr-HR" sz="1400" dirty="0"/>
              <a:t> u djelu koji se odnosi na </a:t>
            </a:r>
            <a:r>
              <a:rPr lang="hr-HR" sz="1400" b="1" dirty="0"/>
              <a:t>on-</a:t>
            </a:r>
            <a:r>
              <a:rPr lang="hr-HR" sz="1400" b="1" dirty="0" err="1"/>
              <a:t>line</a:t>
            </a:r>
            <a:r>
              <a:rPr lang="hr-HR" sz="1400" b="1" dirty="0"/>
              <a:t> prijave projekata </a:t>
            </a:r>
            <a:r>
              <a:rPr lang="hr-HR" sz="1400" dirty="0"/>
              <a:t>putem </a:t>
            </a:r>
            <a:r>
              <a:rPr lang="hr-HR" sz="1400" dirty="0" smtClean="0"/>
              <a:t>sustava </a:t>
            </a:r>
            <a:r>
              <a:rPr lang="hr-HR" sz="1400" dirty="0" err="1" smtClean="0"/>
              <a:t>financijskepodrške.hr</a:t>
            </a:r>
            <a:r>
              <a:rPr lang="hr-HR" sz="1400" dirty="0"/>
              <a:t>. </a:t>
            </a:r>
          </a:p>
          <a:p>
            <a:endParaRPr lang="hr-HR" sz="1400" dirty="0" smtClean="0"/>
          </a:p>
          <a:p>
            <a:r>
              <a:rPr lang="hr-HR" sz="1400" dirty="0" smtClean="0">
                <a:solidFill>
                  <a:srgbClr val="C00000"/>
                </a:solidFill>
              </a:rPr>
              <a:t>prvu </a:t>
            </a:r>
            <a:r>
              <a:rPr lang="hr-HR" sz="1400" dirty="0">
                <a:solidFill>
                  <a:srgbClr val="C00000"/>
                </a:solidFill>
              </a:rPr>
              <a:t>fazu postupka </a:t>
            </a:r>
            <a:r>
              <a:rPr lang="hr-HR" sz="1400" dirty="0" smtClean="0"/>
              <a:t>(</a:t>
            </a:r>
            <a:r>
              <a:rPr lang="hr-HR" sz="1400" dirty="0"/>
              <a:t>zaprimanje prijava, administriranje, provjera formalnih uvjeta te slanje odgovora o formalnim uvjetima) </a:t>
            </a:r>
            <a:r>
              <a:rPr lang="hr-HR" sz="1400" dirty="0" smtClean="0"/>
              <a:t>- </a:t>
            </a:r>
            <a:r>
              <a:rPr lang="hr-HR" sz="1400" dirty="0" smtClean="0">
                <a:solidFill>
                  <a:srgbClr val="C00000"/>
                </a:solidFill>
              </a:rPr>
              <a:t>Nacionalna </a:t>
            </a:r>
            <a:r>
              <a:rPr lang="hr-HR" sz="1400" dirty="0">
                <a:solidFill>
                  <a:srgbClr val="C00000"/>
                </a:solidFill>
              </a:rPr>
              <a:t>zaklada za razvoj civilnog društva</a:t>
            </a:r>
            <a:r>
              <a:rPr lang="hr-HR" sz="1400" dirty="0"/>
              <a:t> putem </a:t>
            </a:r>
            <a:r>
              <a:rPr lang="hr-HR" sz="1400" dirty="0" smtClean="0"/>
              <a:t>Razvojnog </a:t>
            </a:r>
            <a:r>
              <a:rPr lang="hr-HR" sz="1400" dirty="0"/>
              <a:t>ureda te putem internetskog prijavljivanja u sustav </a:t>
            </a:r>
            <a:r>
              <a:rPr lang="hr-HR" sz="1400" u="sng" dirty="0" err="1"/>
              <a:t>financijskepodrške.hr</a:t>
            </a:r>
            <a:r>
              <a:rPr lang="hr-HR" sz="1400" u="sng" dirty="0"/>
              <a:t>.</a:t>
            </a:r>
            <a:r>
              <a:rPr lang="hr-HR" sz="1400" dirty="0"/>
              <a:t> </a:t>
            </a:r>
            <a:endParaRPr lang="hr-HR" sz="1400" dirty="0" smtClean="0"/>
          </a:p>
          <a:p>
            <a:endParaRPr lang="hr-HR" sz="1400" dirty="0"/>
          </a:p>
          <a:p>
            <a:pPr algn="just" eaLnBrk="1" hangingPunct="1">
              <a:buFont typeface="Arial" panose="020B0604020202020204" pitchFamily="34" charset="0"/>
              <a:buChar char="•"/>
              <a:defRPr/>
            </a:pPr>
            <a:r>
              <a:rPr lang="hr-HR" sz="1400" dirty="0" smtClean="0"/>
              <a:t>Za </a:t>
            </a:r>
            <a:r>
              <a:rPr lang="hr-HR" sz="1400" dirty="0"/>
              <a:t>svako prioritetno područje će se formirati jedna radna skupina za ocjenu </a:t>
            </a:r>
            <a:r>
              <a:rPr lang="hr-HR" sz="1400" dirty="0" smtClean="0"/>
              <a:t>projekata, </a:t>
            </a:r>
            <a:r>
              <a:rPr lang="hr-HR" sz="1400" dirty="0"/>
              <a:t>a ista može imati više </a:t>
            </a:r>
            <a:r>
              <a:rPr lang="hr-HR" sz="1400" dirty="0" smtClean="0"/>
              <a:t>podskupina</a:t>
            </a:r>
          </a:p>
          <a:p>
            <a:pPr marL="0" indent="0" algn="just" eaLnBrk="1" hangingPunct="1">
              <a:buNone/>
              <a:defRPr/>
            </a:pPr>
            <a:endParaRPr lang="hr-HR" sz="1400" dirty="0" smtClean="0"/>
          </a:p>
          <a:p>
            <a:pPr algn="just" eaLnBrk="1" hangingPunct="1">
              <a:buFont typeface="Arial" panose="020B0604020202020204" pitchFamily="34" charset="0"/>
              <a:buChar char="•"/>
              <a:defRPr/>
            </a:pPr>
            <a:r>
              <a:rPr lang="hr-HR" sz="1400" dirty="0" smtClean="0">
                <a:solidFill>
                  <a:srgbClr val="C00000"/>
                </a:solidFill>
              </a:rPr>
              <a:t>JEDNA </a:t>
            </a:r>
            <a:r>
              <a:rPr lang="hr-HR" sz="1400" dirty="0">
                <a:solidFill>
                  <a:srgbClr val="C00000"/>
                </a:solidFill>
              </a:rPr>
              <a:t>Odluka </a:t>
            </a:r>
            <a:r>
              <a:rPr lang="hr-HR" sz="1400" dirty="0"/>
              <a:t>o financiranju projekata iz svih </a:t>
            </a:r>
            <a:r>
              <a:rPr lang="hr-HR" sz="1400" dirty="0" smtClean="0"/>
              <a:t>prioritetnih područja</a:t>
            </a:r>
            <a:endParaRPr lang="hr-HR" altLang="sr-Latn-RS" sz="14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58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11026</TotalTime>
  <Words>1909</Words>
  <Application>Microsoft Office PowerPoint</Application>
  <PresentationFormat>Prikaz na zaslonu (4:3)</PresentationFormat>
  <Paragraphs>204</Paragraphs>
  <Slides>18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18</vt:i4>
      </vt:variant>
    </vt:vector>
  </HeadingPairs>
  <TitlesOfParts>
    <vt:vector size="19" baseType="lpstr">
      <vt:lpstr>Default Design</vt:lpstr>
      <vt:lpstr>PowerPointova prezentacija</vt:lpstr>
      <vt:lpstr> OPIS PROBLEMA ČIJEM SE RJEŠAVANJU  ŽELI DOPRINIJETI OVIM NATJEČAJEM </vt:lpstr>
      <vt:lpstr>OPĆI I POSEBNI CILJEVI NATJEČAJA</vt:lpstr>
      <vt:lpstr>OBJEDINJENI NATJEČAJ NA PODRUČJU  PROBLEMATIKE OVISNOSTI  </vt:lpstr>
      <vt:lpstr>Ciljevi zajedničkog natječaja</vt:lpstr>
      <vt:lpstr>PRIORITETI ZA DODJELU BESPOVRATNIH SREDSTAVA </vt:lpstr>
      <vt:lpstr>PRIORITETI ZA DODJELU BESPOVRATNIH SREDSTAVA </vt:lpstr>
      <vt:lpstr> PLANIRANI IZNOSI I UKUPNA VRIJEDNOST NATJEČAJA 2018.</vt:lpstr>
      <vt:lpstr>PROVEDBA NATJEČAJA</vt:lpstr>
      <vt:lpstr>UVJETI PRIJAVE (1)</vt:lpstr>
      <vt:lpstr>UVJETI PRIJAVE (2)</vt:lpstr>
      <vt:lpstr> PRIORITETI ZA DODJELU BESPOVRATNIH SREDSTAVA </vt:lpstr>
      <vt:lpstr>PRIORITETI ZA DODJELU BESPOVRATNIH SREDSTAVA</vt:lpstr>
      <vt:lpstr>PRIORITETI ZA DODJELU BESPOVRATNIH SREDSTAVA </vt:lpstr>
      <vt:lpstr>PRIORITETI ZA DODJELU BESPOVRATNIH SREDSTAVA </vt:lpstr>
      <vt:lpstr>INDIKATIVNI KALENDAR NATJEČAJA</vt:lpstr>
      <vt:lpstr>PowerPointova prezentacija</vt:lpstr>
      <vt:lpstr>PowerPointova prezentacija</vt:lpstr>
    </vt:vector>
  </TitlesOfParts>
  <Company>Palete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Špric</dc:creator>
  <cp:lastModifiedBy>Josipa</cp:lastModifiedBy>
  <cp:revision>1192</cp:revision>
  <cp:lastPrinted>2018-02-21T14:02:54Z</cp:lastPrinted>
  <dcterms:created xsi:type="dcterms:W3CDTF">2008-01-21T12:09:12Z</dcterms:created>
  <dcterms:modified xsi:type="dcterms:W3CDTF">2018-02-21T14:04:37Z</dcterms:modified>
</cp:coreProperties>
</file>